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4"/>
  </p:notesMasterIdLst>
  <p:handoutMasterIdLst>
    <p:handoutMasterId r:id="rId55"/>
  </p:handoutMasterIdLst>
  <p:sldIdLst>
    <p:sldId id="329" r:id="rId2"/>
    <p:sldId id="258" r:id="rId3"/>
    <p:sldId id="259" r:id="rId4"/>
    <p:sldId id="260" r:id="rId5"/>
    <p:sldId id="305" r:id="rId6"/>
    <p:sldId id="279" r:id="rId7"/>
    <p:sldId id="278" r:id="rId8"/>
    <p:sldId id="275" r:id="rId9"/>
    <p:sldId id="274" r:id="rId10"/>
    <p:sldId id="280" r:id="rId11"/>
    <p:sldId id="282" r:id="rId12"/>
    <p:sldId id="328" r:id="rId13"/>
    <p:sldId id="257" r:id="rId14"/>
    <p:sldId id="284" r:id="rId15"/>
    <p:sldId id="335" r:id="rId16"/>
    <p:sldId id="307" r:id="rId17"/>
    <p:sldId id="303" r:id="rId18"/>
    <p:sldId id="308" r:id="rId19"/>
    <p:sldId id="310" r:id="rId20"/>
    <p:sldId id="273" r:id="rId21"/>
    <p:sldId id="288" r:id="rId22"/>
    <p:sldId id="289" r:id="rId23"/>
    <p:sldId id="291" r:id="rId24"/>
    <p:sldId id="313" r:id="rId25"/>
    <p:sldId id="294" r:id="rId26"/>
    <p:sldId id="295" r:id="rId27"/>
    <p:sldId id="296" r:id="rId28"/>
    <p:sldId id="333" r:id="rId29"/>
    <p:sldId id="299" r:id="rId30"/>
    <p:sldId id="334" r:id="rId31"/>
    <p:sldId id="293" r:id="rId32"/>
    <p:sldId id="267" r:id="rId33"/>
    <p:sldId id="300" r:id="rId34"/>
    <p:sldId id="301" r:id="rId35"/>
    <p:sldId id="302" r:id="rId36"/>
    <p:sldId id="330" r:id="rId37"/>
    <p:sldId id="331" r:id="rId38"/>
    <p:sldId id="306" r:id="rId39"/>
    <p:sldId id="332" r:id="rId40"/>
    <p:sldId id="314" r:id="rId41"/>
    <p:sldId id="316" r:id="rId42"/>
    <p:sldId id="317" r:id="rId43"/>
    <p:sldId id="318" r:id="rId44"/>
    <p:sldId id="320" r:id="rId45"/>
    <p:sldId id="319" r:id="rId46"/>
    <p:sldId id="321" r:id="rId47"/>
    <p:sldId id="322" r:id="rId48"/>
    <p:sldId id="323" r:id="rId49"/>
    <p:sldId id="324" r:id="rId50"/>
    <p:sldId id="325" r:id="rId51"/>
    <p:sldId id="326" r:id="rId52"/>
    <p:sldId id="327" r:id="rId5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6179"/>
  </p:normalViewPr>
  <p:slideViewPr>
    <p:cSldViewPr snapToGrid="0" snapToObjects="1">
      <p:cViewPr varScale="1">
        <p:scale>
          <a:sx n="82" d="100"/>
          <a:sy n="82" d="100"/>
        </p:scale>
        <p:origin x="2480"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2F9E6-C62C-B646-A5ED-0033FFB00BD2}" type="datetimeFigureOut">
              <a:rPr lang="en-US" smtClean="0"/>
              <a:pPr/>
              <a:t>2/8/23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B2D41C-624B-024B-AB38-85346E4D4B60}"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EF6C5B-7291-5B49-8EC2-263F48B1B9EE}" type="datetimeFigureOut">
              <a:rPr lang="en-US" smtClean="0"/>
              <a:pPr/>
              <a:t>2/8/23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54E6607-C10E-6141-B13B-B6AE05B5825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791C08-4FFA-E24A-84FD-E9B4D745CF5A}" type="slidenum">
              <a:rPr lang="en-US"/>
              <a:pPr/>
              <a:t>2</a:t>
            </a:fld>
            <a:endParaRPr lang="en-US"/>
          </a:p>
        </p:txBody>
      </p:sp>
      <p:sp>
        <p:nvSpPr>
          <p:cNvPr id="947202" name="Rectangle 2"/>
          <p:cNvSpPr>
            <a:spLocks noGrp="1" noRot="1" noChangeAspect="1" noChangeArrowheads="1" noTextEdit="1"/>
          </p:cNvSpPr>
          <p:nvPr>
            <p:ph type="sldImg"/>
          </p:nvPr>
        </p:nvSpPr>
        <p:spPr>
          <a:ln/>
        </p:spPr>
      </p:sp>
      <p:sp>
        <p:nvSpPr>
          <p:cNvPr id="9472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4E6607-C10E-6141-B13B-B6AE05B58255}" type="slidenum">
              <a:rPr lang="en-US" smtClean="0"/>
              <a:pPr/>
              <a:t>22</a:t>
            </a:fld>
            <a:endParaRPr lang="en-US"/>
          </a:p>
        </p:txBody>
      </p:sp>
    </p:spTree>
    <p:extLst>
      <p:ext uri="{BB962C8B-B14F-4D97-AF65-F5344CB8AC3E}">
        <p14:creationId xmlns:p14="http://schemas.microsoft.com/office/powerpoint/2010/main" val="30108394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bwMode="auto">
          <a:noFill/>
          <a:ln>
            <a:miter lim="800000"/>
            <a:headEnd/>
            <a:tailEnd/>
          </a:ln>
        </p:spPr>
        <p:txBody>
          <a:bodyPr/>
          <a:lstStyle/>
          <a:p>
            <a:fld id="{4AE46E2E-C274-7543-9694-1D4A462FF827}" type="slidenum">
              <a:rPr lang="en-US" smtClean="0"/>
              <a:pPr/>
              <a:t>23</a:t>
            </a:fld>
            <a:endParaRPr lang="en-US"/>
          </a:p>
        </p:txBody>
      </p:sp>
      <p:sp>
        <p:nvSpPr>
          <p:cNvPr id="5529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5300" name="Rectangle 3"/>
          <p:cNvSpPr>
            <a:spLocks noGrp="1" noChangeArrowheads="1"/>
          </p:cNvSpPr>
          <p:nvPr>
            <p:ph type="body" idx="1"/>
          </p:nvPr>
        </p:nvSpPr>
        <p:spPr bwMode="auto">
          <a:noFill/>
        </p:spPr>
        <p:txBody>
          <a:bodyPr/>
          <a:lstStyle/>
          <a:p>
            <a:pPr eaLnBrk="1" hangingPunct="1">
              <a:spcBef>
                <a:spcPct val="0"/>
              </a:spcBef>
            </a:pPr>
            <a:endParaRPr lang="en-US">
              <a:latin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bwMode="auto">
          <a:noFill/>
          <a:ln>
            <a:miter lim="800000"/>
            <a:headEnd/>
            <a:tailEnd/>
          </a:ln>
        </p:spPr>
        <p:txBody>
          <a:bodyPr/>
          <a:lstStyle/>
          <a:p>
            <a:fld id="{84F19A7F-AA50-C647-A48F-07FA584D8FB6}" type="slidenum">
              <a:rPr lang="en-US" smtClean="0"/>
              <a:pPr/>
              <a:t>25</a:t>
            </a:fld>
            <a:endParaRPr lang="en-US"/>
          </a:p>
        </p:txBody>
      </p:sp>
      <p:sp>
        <p:nvSpPr>
          <p:cNvPr id="604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0420" name="Rectangle 3"/>
          <p:cNvSpPr>
            <a:spLocks noGrp="1" noChangeArrowheads="1"/>
          </p:cNvSpPr>
          <p:nvPr>
            <p:ph type="body" idx="1"/>
          </p:nvPr>
        </p:nvSpPr>
        <p:spPr bwMode="auto">
          <a:noFill/>
        </p:spPr>
        <p:txBody>
          <a:bodyPr/>
          <a:lstStyle/>
          <a:p>
            <a:pPr eaLnBrk="1" hangingPunct="1">
              <a:spcBef>
                <a:spcPct val="0"/>
              </a:spcBef>
            </a:pPr>
            <a:endParaRPr lang="en-US" dirty="0">
              <a:latin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bwMode="auto">
          <a:noFill/>
          <a:ln>
            <a:miter lim="800000"/>
            <a:headEnd/>
            <a:tailEnd/>
          </a:ln>
        </p:spPr>
        <p:txBody>
          <a:bodyPr/>
          <a:lstStyle/>
          <a:p>
            <a:fld id="{EBC097C1-02F7-8E4F-A8E6-673E06592763}" type="slidenum">
              <a:rPr lang="en-US" smtClean="0"/>
              <a:pPr/>
              <a:t>27</a:t>
            </a:fld>
            <a:endParaRPr lang="en-US"/>
          </a:p>
        </p:txBody>
      </p:sp>
      <p:sp>
        <p:nvSpPr>
          <p:cNvPr id="6451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4516" name="Rectangle 3"/>
          <p:cNvSpPr>
            <a:spLocks noGrp="1" noChangeArrowheads="1"/>
          </p:cNvSpPr>
          <p:nvPr>
            <p:ph type="body" idx="1"/>
          </p:nvPr>
        </p:nvSpPr>
        <p:spPr bwMode="auto">
          <a:noFill/>
        </p:spPr>
        <p:txBody>
          <a:bodyPr/>
          <a:lstStyle/>
          <a:p>
            <a:pPr eaLnBrk="1" hangingPunct="1">
              <a:spcBef>
                <a:spcPct val="0"/>
              </a:spcBef>
            </a:pPr>
            <a:endParaRPr lang="en-US">
              <a:latin typeface="Arial"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bwMode="auto">
          <a:noFill/>
          <a:ln>
            <a:miter lim="800000"/>
            <a:headEnd/>
            <a:tailEnd/>
          </a:ln>
        </p:spPr>
        <p:txBody>
          <a:bodyPr/>
          <a:lstStyle/>
          <a:p>
            <a:fld id="{08B310B4-D537-2A4B-B154-8AF422692B82}" type="slidenum">
              <a:rPr lang="en-US" smtClean="0"/>
              <a:pPr/>
              <a:t>29</a:t>
            </a:fld>
            <a:endParaRPr lang="en-US"/>
          </a:p>
        </p:txBody>
      </p:sp>
      <p:sp>
        <p:nvSpPr>
          <p:cNvPr id="6963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9636" name="Rectangle 3"/>
          <p:cNvSpPr>
            <a:spLocks noGrp="1" noChangeArrowheads="1"/>
          </p:cNvSpPr>
          <p:nvPr>
            <p:ph type="body" idx="1"/>
          </p:nvPr>
        </p:nvSpPr>
        <p:spPr bwMode="auto">
          <a:noFill/>
        </p:spPr>
        <p:txBody>
          <a:bodyPr/>
          <a:lstStyle/>
          <a:p>
            <a:pPr eaLnBrk="1" hangingPunct="1">
              <a:spcBef>
                <a:spcPct val="0"/>
              </a:spcBef>
            </a:pPr>
            <a:endParaRPr lang="en-US">
              <a:latin typeface="Arial"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bwMode="auto">
          <a:noFill/>
          <a:ln>
            <a:miter lim="800000"/>
            <a:headEnd/>
            <a:tailEnd/>
          </a:ln>
        </p:spPr>
        <p:txBody>
          <a:bodyPr/>
          <a:lstStyle/>
          <a:p>
            <a:fld id="{556BCAE0-A459-984E-8CF5-BC1F17EF40B5}" type="slidenum">
              <a:rPr lang="en-US" smtClean="0"/>
              <a:pPr/>
              <a:t>31</a:t>
            </a:fld>
            <a:endParaRPr lang="en-US"/>
          </a:p>
        </p:txBody>
      </p:sp>
      <p:sp>
        <p:nvSpPr>
          <p:cNvPr id="5837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8372" name="Rectangle 3"/>
          <p:cNvSpPr>
            <a:spLocks noGrp="1" noChangeArrowheads="1"/>
          </p:cNvSpPr>
          <p:nvPr>
            <p:ph type="body" idx="1"/>
          </p:nvPr>
        </p:nvSpPr>
        <p:spPr bwMode="auto">
          <a:noFill/>
        </p:spPr>
        <p:txBody>
          <a:bodyPr/>
          <a:lstStyle/>
          <a:p>
            <a:pPr eaLnBrk="1" hangingPunct="1">
              <a:spcBef>
                <a:spcPct val="0"/>
              </a:spcBef>
            </a:pPr>
            <a:endParaRPr lang="en-US">
              <a:latin typeface="Arial"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6C07D2-9F58-A643-BC48-30DDEBFAE6F8}" type="slidenum">
              <a:rPr lang="en-US"/>
              <a:pPr/>
              <a:t>32</a:t>
            </a:fld>
            <a:endParaRPr lang="en-US"/>
          </a:p>
        </p:txBody>
      </p:sp>
      <p:sp>
        <p:nvSpPr>
          <p:cNvPr id="977922" name="Rectangle 2"/>
          <p:cNvSpPr>
            <a:spLocks noGrp="1" noRot="1" noChangeAspect="1" noChangeArrowheads="1" noTextEdit="1"/>
          </p:cNvSpPr>
          <p:nvPr>
            <p:ph type="sldImg"/>
          </p:nvPr>
        </p:nvSpPr>
        <p:spPr>
          <a:ln/>
        </p:spPr>
      </p:sp>
      <p:sp>
        <p:nvSpPr>
          <p:cNvPr id="977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bwMode="auto">
          <a:noFill/>
          <a:ln>
            <a:miter lim="800000"/>
            <a:headEnd/>
            <a:tailEnd/>
          </a:ln>
        </p:spPr>
        <p:txBody>
          <a:bodyPr/>
          <a:lstStyle/>
          <a:p>
            <a:fld id="{2AC46C52-2FBD-A84E-838E-CA73C329A184}" type="slidenum">
              <a:rPr lang="en-US" smtClean="0"/>
              <a:pPr/>
              <a:t>33</a:t>
            </a:fld>
            <a:endParaRPr lang="en-US"/>
          </a:p>
        </p:txBody>
      </p:sp>
      <p:sp>
        <p:nvSpPr>
          <p:cNvPr id="7168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1684" name="Rectangle 3"/>
          <p:cNvSpPr>
            <a:spLocks noGrp="1" noChangeArrowheads="1"/>
          </p:cNvSpPr>
          <p:nvPr>
            <p:ph type="body" idx="1"/>
          </p:nvPr>
        </p:nvSpPr>
        <p:spPr bwMode="auto">
          <a:noFill/>
        </p:spPr>
        <p:txBody>
          <a:bodyPr/>
          <a:lstStyle/>
          <a:p>
            <a:pPr eaLnBrk="1" hangingPunct="1">
              <a:spcBef>
                <a:spcPct val="0"/>
              </a:spcBef>
            </a:pPr>
            <a:endParaRPr lang="en-US">
              <a:latin typeface="Arial"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bwMode="auto">
          <a:noFill/>
          <a:ln>
            <a:miter lim="800000"/>
            <a:headEnd/>
            <a:tailEnd/>
          </a:ln>
        </p:spPr>
        <p:txBody>
          <a:bodyPr/>
          <a:lstStyle/>
          <a:p>
            <a:fld id="{11390EDB-9CF3-164A-B9AE-7E979EA490E3}" type="slidenum">
              <a:rPr lang="en-US" smtClean="0"/>
              <a:pPr/>
              <a:t>34</a:t>
            </a:fld>
            <a:endParaRPr lang="en-US"/>
          </a:p>
        </p:txBody>
      </p:sp>
      <p:sp>
        <p:nvSpPr>
          <p:cNvPr id="747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4756" name="Rectangle 3"/>
          <p:cNvSpPr>
            <a:spLocks noGrp="1" noChangeArrowheads="1"/>
          </p:cNvSpPr>
          <p:nvPr>
            <p:ph type="body" idx="1"/>
          </p:nvPr>
        </p:nvSpPr>
        <p:spPr bwMode="auto">
          <a:noFill/>
        </p:spPr>
        <p:txBody>
          <a:bodyPr/>
          <a:lstStyle/>
          <a:p>
            <a:pPr eaLnBrk="1" hangingPunct="1">
              <a:spcBef>
                <a:spcPct val="0"/>
              </a:spcBef>
            </a:pPr>
            <a:endParaRPr lang="en-US">
              <a:latin typeface="Arial"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a:lstStyle/>
          <a:p>
            <a:fld id="{09A5C0EB-4D36-AF4B-8DC7-9D3A64D3A406}" type="slidenum">
              <a:rPr lang="en-US" smtClean="0"/>
              <a:pPr/>
              <a:t>35</a:t>
            </a:fld>
            <a:endParaRPr lang="en-US"/>
          </a:p>
        </p:txBody>
      </p:sp>
      <p:sp>
        <p:nvSpPr>
          <p:cNvPr id="7680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6804" name="Rectangle 3"/>
          <p:cNvSpPr>
            <a:spLocks noGrp="1" noChangeArrowheads="1"/>
          </p:cNvSpPr>
          <p:nvPr>
            <p:ph type="body" idx="1"/>
          </p:nvPr>
        </p:nvSpPr>
        <p:spPr bwMode="auto">
          <a:noFill/>
        </p:spPr>
        <p:txBody>
          <a:bodyPr/>
          <a:lstStyle/>
          <a:p>
            <a:pPr eaLnBrk="1" hangingPunct="1">
              <a:spcBef>
                <a:spcPct val="0"/>
              </a:spcBef>
            </a:pPr>
            <a:endParaRPr lang="en-US">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5C25A8C-A5AF-5A4D-914E-9F5DF3112016}" type="slidenum">
              <a:rPr lang="en-US"/>
              <a:pPr/>
              <a:t>3</a:t>
            </a:fld>
            <a:endParaRPr lang="en-US"/>
          </a:p>
        </p:txBody>
      </p:sp>
      <p:sp>
        <p:nvSpPr>
          <p:cNvPr id="957442" name="Rectangle 1026"/>
          <p:cNvSpPr>
            <a:spLocks noGrp="1" noRot="1" noChangeAspect="1" noChangeArrowheads="1" noTextEdit="1"/>
          </p:cNvSpPr>
          <p:nvPr>
            <p:ph type="sldImg"/>
          </p:nvPr>
        </p:nvSpPr>
        <p:spPr>
          <a:ln/>
        </p:spPr>
      </p:sp>
      <p:sp>
        <p:nvSpPr>
          <p:cNvPr id="957443" name="Rectangle 1027"/>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FCE9C6A8-B353-8C9F-0B81-7444A6B4740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C7458F96-1D1C-354F-96B1-19FB00EFBE98}" type="slidenum">
              <a:rPr lang="en-US" altLang="en-US" sz="1200"/>
              <a:pPr/>
              <a:t>37</a:t>
            </a:fld>
            <a:endParaRPr lang="en-US" altLang="en-US" sz="1200"/>
          </a:p>
        </p:txBody>
      </p:sp>
      <p:sp>
        <p:nvSpPr>
          <p:cNvPr id="58371" name="Rectangle 2">
            <a:extLst>
              <a:ext uri="{FF2B5EF4-FFF2-40B4-BE49-F238E27FC236}">
                <a16:creationId xmlns:a16="http://schemas.microsoft.com/office/drawing/2014/main" id="{D5EA733F-5769-5F3D-81AA-139AEF989CFD}"/>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58372" name="Rectangle 3">
            <a:extLst>
              <a:ext uri="{FF2B5EF4-FFF2-40B4-BE49-F238E27FC236}">
                <a16:creationId xmlns:a16="http://schemas.microsoft.com/office/drawing/2014/main" id="{F81CA0F2-94D8-AABF-C145-0445379FBD26}"/>
              </a:ext>
            </a:extLst>
          </p:cNvPr>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spcBef>
                <a:spcPct val="0"/>
              </a:spcBef>
            </a:pPr>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1282C41B-55DC-87B4-F3DC-89900A32DA7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8A18ACB-BD37-BF4D-9915-474FD95BE256}" type="slidenum">
              <a:rPr lang="en-US" altLang="en-US" sz="1200"/>
              <a:pPr/>
              <a:t>38</a:t>
            </a:fld>
            <a:endParaRPr lang="en-US" altLang="en-US" sz="1200"/>
          </a:p>
        </p:txBody>
      </p:sp>
      <p:sp>
        <p:nvSpPr>
          <p:cNvPr id="61443" name="Rectangle 2">
            <a:extLst>
              <a:ext uri="{FF2B5EF4-FFF2-40B4-BE49-F238E27FC236}">
                <a16:creationId xmlns:a16="http://schemas.microsoft.com/office/drawing/2014/main" id="{810419DA-E7C4-7ECF-7FB3-88F8A5FD2A7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4" name="Rectangle 3">
            <a:extLst>
              <a:ext uri="{FF2B5EF4-FFF2-40B4-BE49-F238E27FC236}">
                <a16:creationId xmlns:a16="http://schemas.microsoft.com/office/drawing/2014/main" id="{923A7D1C-4945-E1D5-0522-2A030B85E2F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latin typeface="Times New Roman" panose="02020603050405020304" pitchFamily="18" charset="0"/>
              </a:rPr>
              <a:t>Figure 22.13 Inquiry: Can a change in a population’s food source result in evolution by natural selection?</a:t>
            </a:r>
          </a:p>
          <a:p>
            <a:pPr eaLnBrk="1" hangingPunct="1">
              <a:spcBef>
                <a:spcPct val="0"/>
              </a:spcBef>
            </a:pPr>
            <a:endParaRPr lang="en-US" altLang="en-US" dirty="0">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33665367-575B-B7C0-3288-636E65F77E3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C0A4B84D-6595-3847-815A-580786015701}" type="slidenum">
              <a:rPr lang="en-US" altLang="en-US" sz="1200"/>
              <a:pPr/>
              <a:t>39</a:t>
            </a:fld>
            <a:endParaRPr lang="en-US" altLang="en-US" sz="1200"/>
          </a:p>
        </p:txBody>
      </p:sp>
      <p:sp>
        <p:nvSpPr>
          <p:cNvPr id="62467" name="Rectangle 2">
            <a:extLst>
              <a:ext uri="{FF2B5EF4-FFF2-40B4-BE49-F238E27FC236}">
                <a16:creationId xmlns:a16="http://schemas.microsoft.com/office/drawing/2014/main" id="{1E7A83D8-091E-1FD9-C688-E9CC2481E85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8" name="Rectangle 3">
            <a:extLst>
              <a:ext uri="{FF2B5EF4-FFF2-40B4-BE49-F238E27FC236}">
                <a16:creationId xmlns:a16="http://schemas.microsoft.com/office/drawing/2014/main" id="{C18F4D3B-5F68-7C80-E0A4-FBB4F92813A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latin typeface="Times New Roman" panose="02020603050405020304" pitchFamily="18" charset="0"/>
              </a:rPr>
              <a:t>Figure 22.13 Inquiry: Can a change in a population’s food source result in evolution by natural selection?</a:t>
            </a:r>
          </a:p>
          <a:p>
            <a:pPr eaLnBrk="1" hangingPunct="1">
              <a:spcBef>
                <a:spcPct val="0"/>
              </a:spcBef>
            </a:pPr>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C3535AFB-4A8D-13AC-04FA-B0A177B9C62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E2EC1ADD-0280-9E48-A45D-DCD6A1A90067}" type="slidenum">
              <a:rPr lang="en-US" altLang="en-US" sz="1200"/>
              <a:pPr/>
              <a:t>40</a:t>
            </a:fld>
            <a:endParaRPr lang="en-US" altLang="en-US" sz="1200"/>
          </a:p>
        </p:txBody>
      </p:sp>
      <p:sp>
        <p:nvSpPr>
          <p:cNvPr id="67587" name="Rectangle 2">
            <a:extLst>
              <a:ext uri="{FF2B5EF4-FFF2-40B4-BE49-F238E27FC236}">
                <a16:creationId xmlns:a16="http://schemas.microsoft.com/office/drawing/2014/main" id="{22BA49D3-2168-E22A-1D63-3B71F469253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8" name="Rectangle 3">
            <a:extLst>
              <a:ext uri="{FF2B5EF4-FFF2-40B4-BE49-F238E27FC236}">
                <a16:creationId xmlns:a16="http://schemas.microsoft.com/office/drawing/2014/main" id="{4E2195D8-5B77-8D61-10EE-96E969577F7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latin typeface="Times New Roman" panose="02020603050405020304" pitchFamily="18" charset="0"/>
              </a:rPr>
              <a:t>Figure 22.UN03 Test Your Understanding, question 7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AE9517D9-12E8-4847-B058-46E3A2CEE40E}" type="slidenum">
              <a:rPr lang="en-US"/>
              <a:pPr/>
              <a:t>41</a:t>
            </a:fld>
            <a:endParaRPr lang="en-US"/>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pPr eaLnBrk="1" hangingPunct="1"/>
            <a:endParaRPr lang="en-US">
              <a:latin typeface="Arial" charset="0"/>
              <a:ea typeface="ＭＳ Ｐゴシック" charset="-128"/>
              <a:cs typeface="ＭＳ Ｐゴシック"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055699-90BE-4641-9981-00D11F4FBEC8}" type="slidenum">
              <a:rPr lang="en-US"/>
              <a:pPr/>
              <a:t>4</a:t>
            </a:fld>
            <a:endParaRPr lang="en-US"/>
          </a:p>
        </p:txBody>
      </p:sp>
      <p:sp>
        <p:nvSpPr>
          <p:cNvPr id="939010" name="Rectangle 2"/>
          <p:cNvSpPr>
            <a:spLocks noGrp="1" noRot="1" noChangeAspect="1" noChangeArrowheads="1" noTextEdit="1"/>
          </p:cNvSpPr>
          <p:nvPr>
            <p:ph type="sldImg"/>
          </p:nvPr>
        </p:nvSpPr>
        <p:spPr>
          <a:ln/>
        </p:spPr>
      </p:sp>
      <p:sp>
        <p:nvSpPr>
          <p:cNvPr id="9390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a:lstStyle/>
          <a:p>
            <a:pPr eaLnBrk="1" hangingPunct="1">
              <a:spcBef>
                <a:spcPct val="0"/>
              </a:spcBef>
            </a:pPr>
            <a:r>
              <a:rPr lang="en-US" u="sng" dirty="0"/>
              <a:t>Physical features (including shape of the shell) relate to the habitat of each of the subspecies. These differences were noted by Captain Porter[4] even before Charles Darwin. Larger islands with more wet highlands such as Santa Cruz and the </a:t>
            </a:r>
            <a:r>
              <a:rPr lang="en-US" u="sng" dirty="0" err="1"/>
              <a:t>Alcedo</a:t>
            </a:r>
            <a:r>
              <a:rPr lang="en-US" u="sng" dirty="0"/>
              <a:t> Volcano on </a:t>
            </a:r>
            <a:r>
              <a:rPr lang="en-US" u="sng" dirty="0" err="1"/>
              <a:t>Isabela</a:t>
            </a:r>
            <a:r>
              <a:rPr lang="en-US" u="sng" dirty="0"/>
              <a:t> have lush vegetation near the ground. Tortoises here tend to have 'dome-back' shells. These animals have restricted upward head movement due to shorter necks, and also have shorter limbs. These are the heaviest and largest of the </a:t>
            </a:r>
            <a:r>
              <a:rPr lang="en-US" u="sng" dirty="0" err="1"/>
              <a:t>subspecies.Smaller</a:t>
            </a:r>
            <a:r>
              <a:rPr lang="en-US" u="sng" dirty="0"/>
              <a:t>, drier islands such as </a:t>
            </a:r>
            <a:r>
              <a:rPr lang="en-US" u="sng" dirty="0" err="1"/>
              <a:t>Española</a:t>
            </a:r>
            <a:r>
              <a:rPr lang="en-US" u="sng" dirty="0"/>
              <a:t> and </a:t>
            </a:r>
            <a:r>
              <a:rPr lang="en-US" u="sng" dirty="0" err="1"/>
              <a:t>Pinta</a:t>
            </a:r>
            <a:r>
              <a:rPr lang="en-US" u="sng" dirty="0"/>
              <a:t> are inhabited by tortoises with 'saddleback' shells comprising a flatter carapace which is elevated above the neck and flared above the hind feet. Along with longer neck and limbs, this allows them to browse taller vegetation. On these drier islands the Galápagos </a:t>
            </a:r>
            <a:r>
              <a:rPr lang="en-US" i="1" u="sng" dirty="0" err="1"/>
              <a:t>Opuntia</a:t>
            </a:r>
            <a:r>
              <a:rPr lang="en-US" i="1" u="sng" dirty="0"/>
              <a:t> cactus (a major source of their fluids) has evolved a taller, tree-like form. This is evidence of an evolutionary arms race between progressively taller tortoises and correspondingly taller cacti. Saddlebacks are smaller in size than </a:t>
            </a:r>
            <a:r>
              <a:rPr lang="en-US" i="1" u="sng" dirty="0" err="1"/>
              <a:t>domebacks</a:t>
            </a:r>
            <a:r>
              <a:rPr lang="en-US" i="1" u="sng" dirty="0"/>
              <a:t>. They tend to have a yellowish color on lower mandible and throat. At one extreme, the Sierra </a:t>
            </a:r>
            <a:r>
              <a:rPr lang="en-US" i="1" u="sng" dirty="0" err="1"/>
              <a:t>Negra</a:t>
            </a:r>
            <a:r>
              <a:rPr lang="en-US" i="1" u="sng" dirty="0"/>
              <a:t> volcano population that inhabits southern </a:t>
            </a:r>
            <a:r>
              <a:rPr lang="en-US" i="1" u="sng" dirty="0" err="1"/>
              <a:t>Isabela</a:t>
            </a:r>
            <a:r>
              <a:rPr lang="en-US" i="1" u="sng" dirty="0"/>
              <a:t> Island has a very flattened "tabletop" shell. However, there is no saddleback/</a:t>
            </a:r>
            <a:r>
              <a:rPr lang="en-US" i="1" u="sng" dirty="0" err="1"/>
              <a:t>domeback</a:t>
            </a:r>
            <a:r>
              <a:rPr lang="en-US" i="1" u="sng" dirty="0"/>
              <a:t> dualism; tortoises can also be of 'intermediate' type with characteristics of both.</a:t>
            </a:r>
            <a:endParaRPr lang="en-US" u="sng" dirty="0"/>
          </a:p>
        </p:txBody>
      </p:sp>
      <p:sp>
        <p:nvSpPr>
          <p:cNvPr id="32772" name="Slide Number Placeholder 3"/>
          <p:cNvSpPr>
            <a:spLocks noGrp="1"/>
          </p:cNvSpPr>
          <p:nvPr>
            <p:ph type="sldNum" sz="quarter" idx="5"/>
          </p:nvPr>
        </p:nvSpPr>
        <p:spPr bwMode="auto">
          <a:noFill/>
          <a:ln>
            <a:miter lim="800000"/>
            <a:headEnd/>
            <a:tailEnd/>
          </a:ln>
        </p:spPr>
        <p:txBody>
          <a:bodyPr/>
          <a:lstStyle/>
          <a:p>
            <a:fld id="{B4C75533-19C8-644A-8D46-75230B38C978}" type="slidenum">
              <a:rPr lang="en-US" smtClean="0"/>
              <a:pPr/>
              <a:t>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bwMode="auto">
          <a:noFill/>
          <a:ln>
            <a:miter lim="800000"/>
            <a:headEnd/>
            <a:tailEnd/>
          </a:ln>
        </p:spPr>
        <p:txBody>
          <a:bodyPr/>
          <a:lstStyle/>
          <a:p>
            <a:fld id="{43E4D353-93DE-4B47-B0D8-302401C05A92}" type="slidenum">
              <a:rPr lang="en-US" smtClean="0"/>
              <a:pPr/>
              <a:t>10</a:t>
            </a:fld>
            <a:endParaRPr lang="en-US"/>
          </a:p>
        </p:txBody>
      </p:sp>
      <p:sp>
        <p:nvSpPr>
          <p:cNvPr id="348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4820" name="Rectangle 3"/>
          <p:cNvSpPr>
            <a:spLocks noGrp="1" noChangeArrowheads="1"/>
          </p:cNvSpPr>
          <p:nvPr>
            <p:ph type="body" idx="1"/>
          </p:nvPr>
        </p:nvSpPr>
        <p:spPr bwMode="auto">
          <a:noFill/>
        </p:spPr>
        <p:txBody>
          <a:bodyPr/>
          <a:lstStyle/>
          <a:p>
            <a:pPr eaLnBrk="1" hangingPunct="1">
              <a:spcBef>
                <a:spcPct val="0"/>
              </a:spcBef>
            </a:pPr>
            <a:endParaRPr lang="en-US">
              <a:latin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311280-5182-D24D-988D-63C9D787D3F5}" type="slidenum">
              <a:rPr lang="en-US"/>
              <a:pPr/>
              <a:t>13</a:t>
            </a:fld>
            <a:endParaRPr lang="en-US"/>
          </a:p>
        </p:txBody>
      </p:sp>
      <p:sp>
        <p:nvSpPr>
          <p:cNvPr id="945154" name="Rectangle 2"/>
          <p:cNvSpPr>
            <a:spLocks noGrp="1" noRot="1" noChangeAspect="1" noChangeArrowheads="1" noTextEdit="1"/>
          </p:cNvSpPr>
          <p:nvPr>
            <p:ph type="sldImg"/>
          </p:nvPr>
        </p:nvSpPr>
        <p:spPr>
          <a:ln/>
        </p:spPr>
      </p:sp>
      <p:sp>
        <p:nvSpPr>
          <p:cNvPr id="9451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E1AC5B0F-EFA0-A744-B3BC-206BD716984E}" type="slidenum">
              <a:rPr lang="en-US"/>
              <a:pPr/>
              <a:t>16</a:t>
            </a:fld>
            <a:endParaRPr lang="en-US"/>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en-US">
              <a:latin typeface="Arial" charset="0"/>
              <a:ea typeface="ＭＳ Ｐゴシック" charset="-128"/>
              <a:cs typeface="ＭＳ Ｐゴシック"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2F46BFF3-3B28-7049-81A3-6AF1932F9ADC}" type="slidenum">
              <a:rPr lang="en-US"/>
              <a:pPr/>
              <a:t>18</a:t>
            </a:fld>
            <a:endParaRPr lang="en-US"/>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pPr eaLnBrk="1" hangingPunct="1"/>
            <a:endParaRPr lang="en-US">
              <a:latin typeface="Arial" charset="0"/>
              <a:ea typeface="ＭＳ Ｐゴシック" charset="-128"/>
              <a:cs typeface="ＭＳ Ｐゴシック"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AF5BB81B-B443-E845-A6C2-ADBE4AE2778E}" type="slidenum">
              <a:rPr lang="en-US"/>
              <a:pPr/>
              <a:t>19</a:t>
            </a:fld>
            <a:endParaRPr lang="en-US"/>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pPr eaLnBrk="1" hangingPunct="1"/>
            <a:endParaRPr lang="en-US">
              <a:latin typeface="Arial" charset="0"/>
              <a:ea typeface="ＭＳ Ｐゴシック" charset="-128"/>
              <a:cs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328166" y="1295400"/>
            <a:ext cx="6487668" cy="3152887"/>
          </a:xfrm>
          <a:prstGeom prst="rect">
            <a:avLst/>
          </a:prstGeo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p>
            <a:pPr marL="0" indent="0" algn="l" defTabSz="914400" rtl="0" eaLnBrk="1" latinLnBrk="0" hangingPunct="1">
              <a:spcBef>
                <a:spcPts val="2000"/>
              </a:spcBef>
              <a:buClr>
                <a:schemeClr val="accent1">
                  <a:lumMod val="60000"/>
                  <a:lumOff val="40000"/>
                </a:schemeClr>
              </a:buClr>
              <a:buSzPct val="110000"/>
              <a:buFont typeface="Wingdings 2" pitchFamily="18" charset="2"/>
              <a:buNone/>
            </a:pPr>
            <a:endParaRPr sz="3200" kern="1200">
              <a:solidFill>
                <a:schemeClr val="tx1">
                  <a:lumMod val="65000"/>
                  <a:lumOff val="35000"/>
                </a:schemeClr>
              </a:solidFill>
              <a:latin typeface="+mn-lt"/>
              <a:ea typeface="+mn-ea"/>
              <a:cs typeface="+mn-cs"/>
            </a:endParaRPr>
          </a:p>
        </p:txBody>
      </p:sp>
      <p:sp>
        <p:nvSpPr>
          <p:cNvPr id="2" name="Title 1"/>
          <p:cNvSpPr>
            <a:spLocks noGrp="1"/>
          </p:cNvSpPr>
          <p:nvPr>
            <p:ph type="ctrTitle"/>
          </p:nvPr>
        </p:nvSpPr>
        <p:spPr>
          <a:xfrm>
            <a:off x="1322921" y="1523999"/>
            <a:ext cx="6498158" cy="1724867"/>
          </a:xfrm>
        </p:spPr>
        <p:txBody>
          <a:bodyPr vert="horz" lIns="91440" tIns="45720" rIns="91440" bIns="45720" rtlCol="0" anchor="b" anchorCtr="0">
            <a:noAutofit/>
          </a:bodyPr>
          <a:lstStyle>
            <a:lvl1pPr marL="0" indent="0" algn="ctr" defTabSz="914400" rtl="0" eaLnBrk="1" latinLnBrk="0" hangingPunct="1">
              <a:spcBef>
                <a:spcPct val="0"/>
              </a:spcBef>
              <a:buClr>
                <a:schemeClr val="accent1">
                  <a:lumMod val="60000"/>
                  <a:lumOff val="40000"/>
                </a:schemeClr>
              </a:buClr>
              <a:buSzPct val="110000"/>
              <a:buFont typeface="Wingdings 2" pitchFamily="18" charset="2"/>
              <a:buNone/>
              <a:defRPr sz="4600" kern="1200">
                <a:solidFill>
                  <a:schemeClr val="accent1"/>
                </a:solidFill>
                <a:latin typeface="+mj-lt"/>
                <a:ea typeface="+mj-ea"/>
                <a:cs typeface="+mj-cs"/>
              </a:defRPr>
            </a:lvl1pPr>
          </a:lstStyle>
          <a:p>
            <a:r>
              <a:rPr lang="en-US"/>
              <a:t>Click to edit Master title style</a:t>
            </a:r>
            <a:endParaRPr/>
          </a:p>
        </p:txBody>
      </p:sp>
      <p:sp>
        <p:nvSpPr>
          <p:cNvPr id="3" name="Subtitle 2"/>
          <p:cNvSpPr>
            <a:spLocks noGrp="1"/>
          </p:cNvSpPr>
          <p:nvPr>
            <p:ph type="subTitle" idx="1"/>
          </p:nvPr>
        </p:nvSpPr>
        <p:spPr>
          <a:xfrm>
            <a:off x="1322921" y="3299012"/>
            <a:ext cx="6498159" cy="916641"/>
          </a:xfrm>
        </p:spPr>
        <p:txBody>
          <a:bodyPr vert="horz" lIns="91440" tIns="45720" rIns="91440" bIns="45720" rtlCol="0">
            <a:normAutofit/>
          </a:bodyPr>
          <a:lstStyle>
            <a:lvl1pPr marL="0" indent="0" algn="ctr" defTabSz="914400" rtl="0" eaLnBrk="1" latinLnBrk="0" hangingPunct="1">
              <a:spcBef>
                <a:spcPts val="300"/>
              </a:spcBef>
              <a:buClr>
                <a:schemeClr val="accent1">
                  <a:lumMod val="60000"/>
                  <a:lumOff val="40000"/>
                </a:schemeClr>
              </a:buClr>
              <a:buSzPct val="110000"/>
              <a:buFont typeface="Wingdings 2" pitchFamily="18" charset="2"/>
              <a:buNone/>
              <a:defRPr sz="1800" kern="1200">
                <a:solidFill>
                  <a:schemeClr val="tx1">
                    <a:tint val="7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p>
            <a:fld id="{FC06E354-8284-D241-B2C0-24BF8CCC0D03}" type="datetimeFigureOut">
              <a:rPr lang="en-US" smtClean="0"/>
              <a:pPr/>
              <a:t>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A06F80-42F8-744E-A567-1E1437D1AF9C}"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8" y="611872"/>
            <a:ext cx="4079545" cy="1162050"/>
          </a:xfrm>
        </p:spPr>
        <p:txBody>
          <a:bodyPr anchor="b"/>
          <a:lstStyle>
            <a:lvl1pPr algn="ctr">
              <a:defRPr sz="3600" b="0"/>
            </a:lvl1pPr>
          </a:lstStyle>
          <a:p>
            <a:r>
              <a:rPr lang="en-US"/>
              <a:t>Click to edit Master title style</a:t>
            </a:r>
            <a:endParaRPr/>
          </a:p>
        </p:txBody>
      </p:sp>
      <p:sp>
        <p:nvSpPr>
          <p:cNvPr id="4" name="Text Placeholder 3"/>
          <p:cNvSpPr>
            <a:spLocks noGrp="1"/>
          </p:cNvSpPr>
          <p:nvPr>
            <p:ph type="body" sz="half" idx="2"/>
          </p:nvPr>
        </p:nvSpPr>
        <p:spPr>
          <a:xfrm>
            <a:off x="533398" y="1787856"/>
            <a:ext cx="4079545" cy="3720152"/>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C06E354-8284-D241-B2C0-24BF8CCC0D03}" type="datetimeFigureOut">
              <a:rPr lang="en-US" smtClean="0"/>
              <a:pPr/>
              <a:t>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A06F80-42F8-744E-A567-1E1437D1AF9C}" type="slidenum">
              <a:rPr lang="en-US" smtClean="0"/>
              <a:pPr/>
              <a:t>‹#›</a:t>
            </a:fld>
            <a:endParaRPr lang="en-US"/>
          </a:p>
        </p:txBody>
      </p:sp>
      <p:sp>
        <p:nvSpPr>
          <p:cNvPr id="8" name="Picture Placeholder 2"/>
          <p:cNvSpPr>
            <a:spLocks noGrp="1"/>
          </p:cNvSpPr>
          <p:nvPr>
            <p:ph type="pic" idx="1"/>
          </p:nvPr>
        </p:nvSpPr>
        <p:spPr>
          <a:xfrm>
            <a:off x="5090617" y="359392"/>
            <a:ext cx="3657600" cy="5318077"/>
          </a:xfr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lvl1pPr marL="0" indent="0" algn="l" defTabSz="914400" rtl="0" eaLnBrk="1" latinLnBrk="0" hangingPunct="1">
              <a:spcBef>
                <a:spcPts val="2000"/>
              </a:spcBef>
              <a:buClr>
                <a:schemeClr val="accent1">
                  <a:lumMod val="60000"/>
                  <a:lumOff val="40000"/>
                </a:schemeClr>
              </a:buClr>
              <a:buSzPct val="110000"/>
              <a:buFont typeface="Wingdings 2" pitchFamily="18" charset="2"/>
              <a:buNone/>
              <a:defRPr sz="3200" kern="1200">
                <a:solidFill>
                  <a:schemeClr val="tx1">
                    <a:lumMod val="65000"/>
                    <a:lumOff val="35000"/>
                  </a:schemeClr>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C06E354-8284-D241-B2C0-24BF8CCC0D03}" type="datetimeFigureOut">
              <a:rPr lang="en-US" smtClean="0"/>
              <a:pPr/>
              <a:t>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A06F80-42F8-744E-A567-1E1437D1AF9C}"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9792" y="368301"/>
            <a:ext cx="1524000" cy="55753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549274" y="368301"/>
            <a:ext cx="6689726" cy="5575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C06E354-8284-D241-B2C0-24BF8CCC0D03}" type="datetimeFigureOut">
              <a:rPr lang="en-US" smtClean="0"/>
              <a:pPr/>
              <a:t>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A06F80-42F8-744E-A567-1E1437D1AF9C}"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457200" y="6245225"/>
            <a:ext cx="2133600" cy="476250"/>
          </a:xfrm>
        </p:spPr>
        <p:txBody>
          <a:bodyPr/>
          <a:lstStyle>
            <a:lvl1pPr>
              <a:defRPr/>
            </a:lvl1pPr>
          </a:lstStyle>
          <a:p>
            <a:pPr>
              <a:defRPr/>
            </a:pPr>
            <a:endParaRPr lang="en-US"/>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pPr>
              <a:defRPr/>
            </a:pPr>
            <a:endParaRPr lang="en-US"/>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fld id="{7C9C6E81-24E3-494F-8D2E-840CEE3F77B8}" type="slidenum">
              <a:rPr lang="en-US"/>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pPr>
              <a:defRPr/>
            </a:pPr>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88DCC89E-CDC4-9B42-80BE-B3116F8F2E2C}"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C06E354-8284-D241-B2C0-24BF8CCC0D03}" type="datetimeFigureOut">
              <a:rPr lang="en-US" smtClean="0"/>
              <a:pPr/>
              <a:t>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A06F80-42F8-744E-A567-1E1437D1AF9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363538" y="3352801"/>
            <a:ext cx="8416925" cy="1470025"/>
          </a:xfrm>
        </p:spPr>
        <p:txBody>
          <a:bodyPr/>
          <a:lstStyle/>
          <a:p>
            <a:r>
              <a:rPr lang="en-US"/>
              <a:t>Click to edit Master title style</a:t>
            </a:r>
            <a:endParaRPr/>
          </a:p>
        </p:txBody>
      </p:sp>
      <p:sp>
        <p:nvSpPr>
          <p:cNvPr id="3" name="Subtitle 2"/>
          <p:cNvSpPr>
            <a:spLocks noGrp="1"/>
          </p:cNvSpPr>
          <p:nvPr>
            <p:ph type="subTitle" idx="1"/>
          </p:nvPr>
        </p:nvSpPr>
        <p:spPr>
          <a:xfrm>
            <a:off x="363538" y="4771029"/>
            <a:ext cx="8416925" cy="972671"/>
          </a:xfrm>
        </p:spPr>
        <p:txBody>
          <a:bodyPr>
            <a:normAutofit/>
          </a:bodyPr>
          <a:lstStyle>
            <a:lvl1pPr marL="0" indent="0" algn="ctr">
              <a:spcBef>
                <a:spcPts val="30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p>
            <a:fld id="{FC06E354-8284-D241-B2C0-24BF8CCC0D03}" type="datetimeFigureOut">
              <a:rPr lang="en-US" smtClean="0"/>
              <a:pPr/>
              <a:t>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A06F80-42F8-744E-A567-1E1437D1AF9C}" type="slidenum">
              <a:rPr lang="en-US" smtClean="0"/>
              <a:pPr/>
              <a:t>‹#›</a:t>
            </a:fld>
            <a:endParaRPr lang="en-US"/>
          </a:p>
        </p:txBody>
      </p:sp>
      <p:sp>
        <p:nvSpPr>
          <p:cNvPr id="9" name="Picture Placeholder 2"/>
          <p:cNvSpPr>
            <a:spLocks noGrp="1"/>
          </p:cNvSpPr>
          <p:nvPr>
            <p:ph type="pic" idx="13"/>
          </p:nvPr>
        </p:nvSpPr>
        <p:spPr>
          <a:xfrm>
            <a:off x="370980" y="363538"/>
            <a:ext cx="8402040" cy="2836862"/>
          </a:xfrm>
          <a:ln w="3175">
            <a:solidFill>
              <a:schemeClr val="bg1"/>
            </a:solidFill>
          </a:ln>
          <a:effectLst>
            <a:outerShdw blurRad="63500" sx="100500" sy="100500" algn="ctr" rotWithShape="0">
              <a:prstClr val="black">
                <a:alpha val="5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9275" y="2403144"/>
            <a:ext cx="8056563" cy="1362075"/>
          </a:xfrm>
        </p:spPr>
        <p:txBody>
          <a:bodyPr anchor="b" anchorCtr="0"/>
          <a:lstStyle>
            <a:lvl1pPr algn="ctr">
              <a:defRPr sz="4600" b="0" cap="none" baseline="0"/>
            </a:lvl1pPr>
          </a:lstStyle>
          <a:p>
            <a:r>
              <a:rPr lang="en-US"/>
              <a:t>Click to edit Master title style</a:t>
            </a:r>
            <a:endParaRPr/>
          </a:p>
        </p:txBody>
      </p:sp>
      <p:sp>
        <p:nvSpPr>
          <p:cNvPr id="3" name="Text Placeholder 2"/>
          <p:cNvSpPr>
            <a:spLocks noGrp="1"/>
          </p:cNvSpPr>
          <p:nvPr>
            <p:ph type="body" idx="1"/>
          </p:nvPr>
        </p:nvSpPr>
        <p:spPr>
          <a:xfrm>
            <a:off x="549275" y="3736005"/>
            <a:ext cx="8056563" cy="1500187"/>
          </a:xfrm>
        </p:spPr>
        <p:txBody>
          <a:bodyPr anchor="t" anchorCtr="0">
            <a:normAutofit/>
          </a:bodyPr>
          <a:lstStyle>
            <a:lvl1pPr marL="0" indent="0" algn="ctr">
              <a:spcBef>
                <a:spcPts val="300"/>
              </a:spcBef>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06E354-8284-D241-B2C0-24BF8CCC0D03}" type="datetimeFigureOut">
              <a:rPr lang="en-US" smtClean="0"/>
              <a:pPr/>
              <a:t>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A06F80-42F8-744E-A567-1E1437D1AF9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1336956"/>
          </a:xfrm>
        </p:spPr>
        <p:txBody>
          <a:bodyPr/>
          <a:lstStyle/>
          <a:p>
            <a:r>
              <a:rPr lang="en-US"/>
              <a:t>Click to edit Master title style</a:t>
            </a:r>
            <a:endParaRPr/>
          </a:p>
        </p:txBody>
      </p:sp>
      <p:sp>
        <p:nvSpPr>
          <p:cNvPr id="3" name="Content Placeholder 2"/>
          <p:cNvSpPr>
            <a:spLocks noGrp="1"/>
          </p:cNvSpPr>
          <p:nvPr>
            <p:ph sz="half" idx="1"/>
          </p:nvPr>
        </p:nvSpPr>
        <p:spPr>
          <a:xfrm>
            <a:off x="549275"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751071"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C06E354-8284-D241-B2C0-24BF8CCC0D03}" type="datetimeFigureOut">
              <a:rPr lang="en-US" smtClean="0"/>
              <a:pPr/>
              <a:t>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A06F80-42F8-744E-A567-1E1437D1AF9C}"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9274" y="107576"/>
            <a:ext cx="8042276" cy="1336956"/>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549274"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49274"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4751070"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1070"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FC06E354-8284-D241-B2C0-24BF8CCC0D03}" type="datetimeFigureOut">
              <a:rPr lang="en-US" smtClean="0"/>
              <a:pPr/>
              <a:t>2/8/23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A06F80-42F8-744E-A567-1E1437D1AF9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FC06E354-8284-D241-B2C0-24BF8CCC0D03}" type="datetimeFigureOut">
              <a:rPr lang="en-US" smtClean="0"/>
              <a:pPr/>
              <a:t>2/8/23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A06F80-42F8-744E-A567-1E1437D1AF9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06E354-8284-D241-B2C0-24BF8CCC0D03}" type="datetimeFigureOut">
              <a:rPr lang="en-US" smtClean="0"/>
              <a:pPr/>
              <a:t>2/8/23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A06F80-42F8-744E-A567-1E1437D1AF9C}"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9" y="611872"/>
            <a:ext cx="3840480" cy="1162050"/>
          </a:xfrm>
        </p:spPr>
        <p:txBody>
          <a:bodyPr anchor="b"/>
          <a:lstStyle>
            <a:lvl1pPr algn="ctr">
              <a:defRPr sz="3600" b="0"/>
            </a:lvl1pPr>
          </a:lstStyle>
          <a:p>
            <a:r>
              <a:rPr lang="en-US"/>
              <a:t>Click to edit Master title style</a:t>
            </a:r>
            <a:endParaRPr/>
          </a:p>
        </p:txBody>
      </p:sp>
      <p:sp>
        <p:nvSpPr>
          <p:cNvPr id="3" name="Content Placeholder 2"/>
          <p:cNvSpPr>
            <a:spLocks noGrp="1"/>
          </p:cNvSpPr>
          <p:nvPr>
            <p:ph idx="1"/>
          </p:nvPr>
        </p:nvSpPr>
        <p:spPr>
          <a:xfrm>
            <a:off x="4742824" y="368300"/>
            <a:ext cx="3840480" cy="5575300"/>
          </a:xfrm>
        </p:spPr>
        <p:txBody>
          <a:bodyPr>
            <a:normAutofit/>
          </a:bodyPr>
          <a:lstStyle>
            <a:lvl1pPr>
              <a:spcBef>
                <a:spcPts val="2000"/>
              </a:spcBef>
              <a:defRPr sz="22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533399" y="1787856"/>
            <a:ext cx="3840480" cy="3720152"/>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C06E354-8284-D241-B2C0-24BF8CCC0D03}" type="datetimeFigureOut">
              <a:rPr lang="en-US" smtClean="0"/>
              <a:pPr/>
              <a:t>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A06F80-42F8-744E-A567-1E1437D1AF9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9275" y="107576"/>
            <a:ext cx="8042276" cy="1336956"/>
          </a:xfrm>
          <a:prstGeom prst="rect">
            <a:avLst/>
          </a:prstGeom>
        </p:spPr>
        <p:txBody>
          <a:bodyPr vert="horz" lIns="91440" tIns="45720" rIns="91440" bIns="45720" rtlCol="0" anchor="b" anchorCtr="0">
            <a:noAutofit/>
          </a:bodyPr>
          <a:lstStyle/>
          <a:p>
            <a:r>
              <a:rPr lang="en-US"/>
              <a:t>Click to edit Master title style</a:t>
            </a:r>
            <a:endParaRPr/>
          </a:p>
        </p:txBody>
      </p:sp>
      <p:sp>
        <p:nvSpPr>
          <p:cNvPr id="3" name="Text Placeholder 2"/>
          <p:cNvSpPr>
            <a:spLocks noGrp="1"/>
          </p:cNvSpPr>
          <p:nvPr>
            <p:ph type="body" idx="1"/>
          </p:nvPr>
        </p:nvSpPr>
        <p:spPr>
          <a:xfrm>
            <a:off x="549275" y="1600201"/>
            <a:ext cx="8042276" cy="4343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5629835" y="6275668"/>
            <a:ext cx="2133600" cy="365125"/>
          </a:xfrm>
          <a:prstGeom prst="rect">
            <a:avLst/>
          </a:prstGeom>
        </p:spPr>
        <p:txBody>
          <a:bodyPr vert="horz" lIns="91440" tIns="45720" rIns="91440" bIns="45720" rtlCol="0" anchor="ctr"/>
          <a:lstStyle>
            <a:lvl1pPr algn="r">
              <a:defRPr sz="1200">
                <a:solidFill>
                  <a:schemeClr val="bg1"/>
                </a:solidFill>
              </a:defRPr>
            </a:lvl1pPr>
          </a:lstStyle>
          <a:p>
            <a:fld id="{FC06E354-8284-D241-B2C0-24BF8CCC0D03}" type="datetimeFigureOut">
              <a:rPr lang="en-US" smtClean="0"/>
              <a:pPr/>
              <a:t>2/8/23</a:t>
            </a:fld>
            <a:endParaRPr lang="en-US"/>
          </a:p>
        </p:txBody>
      </p:sp>
      <p:sp>
        <p:nvSpPr>
          <p:cNvPr id="5" name="Footer Placeholder 4"/>
          <p:cNvSpPr>
            <a:spLocks noGrp="1"/>
          </p:cNvSpPr>
          <p:nvPr>
            <p:ph type="ftr" sz="quarter" idx="3"/>
          </p:nvPr>
        </p:nvSpPr>
        <p:spPr>
          <a:xfrm>
            <a:off x="264458" y="6275668"/>
            <a:ext cx="4840941" cy="365125"/>
          </a:xfrm>
          <a:prstGeom prst="rect">
            <a:avLst/>
          </a:prstGeom>
        </p:spPr>
        <p:txBody>
          <a:bodyPr vert="horz" lIns="91440" tIns="45720" rIns="91440" bIns="45720" rtlCol="0" anchor="ctr"/>
          <a:lstStyle>
            <a:lvl1pPr algn="l">
              <a:defRPr sz="1200">
                <a:solidFill>
                  <a:schemeClr val="bg1"/>
                </a:solidFill>
              </a:defRPr>
            </a:lvl1pPr>
          </a:lstStyle>
          <a:p>
            <a:endParaRPr lang="en-US"/>
          </a:p>
        </p:txBody>
      </p:sp>
      <p:sp>
        <p:nvSpPr>
          <p:cNvPr id="6" name="Slide Number Placeholder 5"/>
          <p:cNvSpPr>
            <a:spLocks noGrp="1"/>
          </p:cNvSpPr>
          <p:nvPr>
            <p:ph type="sldNum" sz="quarter" idx="4"/>
          </p:nvPr>
        </p:nvSpPr>
        <p:spPr>
          <a:xfrm>
            <a:off x="7897906" y="6275668"/>
            <a:ext cx="990600" cy="365125"/>
          </a:xfrm>
          <a:prstGeom prst="rect">
            <a:avLst/>
          </a:prstGeom>
        </p:spPr>
        <p:txBody>
          <a:bodyPr vert="horz" lIns="91440" tIns="45720" rIns="91440" bIns="45720" rtlCol="0" anchor="ctr"/>
          <a:lstStyle>
            <a:lvl1pPr algn="r">
              <a:defRPr sz="3600">
                <a:solidFill>
                  <a:schemeClr val="bg1"/>
                </a:solidFill>
              </a:defRPr>
            </a:lvl1pPr>
          </a:lstStyle>
          <a:p>
            <a:fld id="{2CA06F80-42F8-744E-A567-1E1437D1AF9C}"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ctr" defTabSz="914400" rtl="0" eaLnBrk="1" latinLnBrk="0" hangingPunct="1">
        <a:spcBef>
          <a:spcPct val="0"/>
        </a:spcBef>
        <a:buNone/>
        <a:defRPr sz="4600" kern="1200">
          <a:solidFill>
            <a:schemeClr val="accent1"/>
          </a:solidFill>
          <a:latin typeface="+mj-lt"/>
          <a:ea typeface="+mj-ea"/>
          <a:cs typeface="+mj-cs"/>
        </a:defRPr>
      </a:lvl1pPr>
    </p:titleStyle>
    <p:body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google.com/search?q=Nova+great+transformations&amp;oq=Nova+great+transformations&amp;aqs=chrome..69i57j33i160l3.6455j0j7&amp;sourceid=chrome&amp;ie=UTF-8#fpstate=ive&amp;scso=_3MfiY7K1O7XGkPIPkqalmAY_48:0&amp;vld=cid:b123e6bd,vid:L5DaOlpXtmQ,st:952" TargetMode="External"/><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32.jpeg"/></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www.youtube.com/watch?v=FJiJ63_e77E"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hyperlink" Target="http://lemonodor.com/scruz-2003-01-24/18m.shtml" TargetMode="External"/><Relationship Id="rId2" Type="http://schemas.openxmlformats.org/officeDocument/2006/relationships/image" Target="../media/image55.jpeg"/><Relationship Id="rId1" Type="http://schemas.openxmlformats.org/officeDocument/2006/relationships/slideLayout" Target="../slideLayouts/slideLayout14.xml"/><Relationship Id="rId4" Type="http://schemas.openxmlformats.org/officeDocument/2006/relationships/image" Target="../media/image56.jpeg"/></Relationships>
</file>

<file path=ppt/slides/_rels/slide4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hyperlink" Target="http://images.google.com/imgres?imgurl=http://www.waycross.edu/faculty/gcook/ecology/aquatic/great_white_shark.jpg&amp;imgrefurl=http://www.waycross.edu/faculty/gcook/ecology/aquatic/animal%20-%20aquatic.html&amp;h=395&amp;w=535&amp;sz=109&amp;tbnid=l6X9tFwkGgIJ:&amp;tbnh=95&amp;tbnw=128&amp;start=79&amp;prev=/images?q=CHONDRICHTHYES&amp;start=60&amp;hl=en&amp;lr=&amp;sa=N" TargetMode="External"/><Relationship Id="rId1" Type="http://schemas.openxmlformats.org/officeDocument/2006/relationships/slideLayout" Target="../slideLayouts/slideLayout2.xml"/><Relationship Id="rId5" Type="http://schemas.openxmlformats.org/officeDocument/2006/relationships/image" Target="../media/image58.jpeg"/><Relationship Id="rId4" Type="http://schemas.openxmlformats.org/officeDocument/2006/relationships/hyperlink" Target="http://images.google.com/imgres?imgurl=http://www.fundive.pf/rays.jpg&amp;imgrefurl=http://www.fundive.pf/gallery2.html&amp;h=709&amp;w=945&amp;sz=62&amp;tbnid=GBN4_gxeK5cJ:&amp;tbnh=110&amp;tbnw=146&amp;start=1&amp;prev=/images?q=RAYS&amp;hl=en&amp;lr="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5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images.google.com/imgres?imgurl=http://eprentice.sdsu.edu/J03CR/mfalcon/mammals/seal.jpg&amp;imgrefurl=http://eprentice.sdsu.edu/J03CR/mfalcon/mammals/mammals.html&amp;h=307&amp;w=350&amp;sz=23&amp;tbnid=qMC8P_kSUPkJ:&amp;tbnh=101&amp;tbnw=115&amp;start=3&amp;prev=/images?q=mammals&amp;hl=en&amp;lr=&amp;sa=G" TargetMode="External"/><Relationship Id="rId2" Type="http://schemas.openxmlformats.org/officeDocument/2006/relationships/image" Target="../media/image66.jpeg"/><Relationship Id="rId1" Type="http://schemas.openxmlformats.org/officeDocument/2006/relationships/slideLayout" Target="../slideLayouts/slideLayout2.xml"/><Relationship Id="rId6" Type="http://schemas.openxmlformats.org/officeDocument/2006/relationships/hyperlink" Target="https://www.youtube.com/watch?v=8hE3SXQg7e8" TargetMode="External"/><Relationship Id="rId5" Type="http://schemas.openxmlformats.org/officeDocument/2006/relationships/image" Target="../media/image68.jpeg"/><Relationship Id="rId4" Type="http://schemas.openxmlformats.org/officeDocument/2006/relationships/image" Target="../media/image67.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 Id="rId5" Type="http://schemas.openxmlformats.org/officeDocument/2006/relationships/image" Target="../media/image15.jpe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descr="treeoflife.jpg">
            <a:extLst>
              <a:ext uri="{FF2B5EF4-FFF2-40B4-BE49-F238E27FC236}">
                <a16:creationId xmlns:a16="http://schemas.microsoft.com/office/drawing/2014/main" id="{4171706F-4C47-B730-3BEC-90C08BA7AAB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71700" y="0"/>
            <a:ext cx="59436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Arrow Connector 3">
            <a:extLst>
              <a:ext uri="{FF2B5EF4-FFF2-40B4-BE49-F238E27FC236}">
                <a16:creationId xmlns:a16="http://schemas.microsoft.com/office/drawing/2014/main" id="{4969E805-2973-EC90-45E7-426CB57E3FE6}"/>
              </a:ext>
            </a:extLst>
          </p:cNvPr>
          <p:cNvCxnSpPr>
            <a:cxnSpLocks noChangeShapeType="1"/>
          </p:cNvCxnSpPr>
          <p:nvPr/>
        </p:nvCxnSpPr>
        <p:spPr bwMode="auto">
          <a:xfrm rot="10800000">
            <a:off x="8115300" y="609600"/>
            <a:ext cx="800100" cy="457200"/>
          </a:xfrm>
          <a:prstGeom prst="straightConnector1">
            <a:avLst/>
          </a:prstGeom>
          <a:noFill/>
          <a:ln w="63500">
            <a:solidFill>
              <a:srgbClr val="FF0000"/>
            </a:solidFill>
            <a:round/>
            <a:headEnd/>
            <a:tailEnd type="arrow" w="med" len="med"/>
          </a:ln>
          <a:effectLst>
            <a:outerShdw blurRad="40000" dist="20000" dir="5400000" rotWithShape="0">
              <a:srgbClr val="808080">
                <a:alpha val="37999"/>
              </a:srgbClr>
            </a:outerShdw>
          </a:effectLst>
        </p:spPr>
      </p:cxnSp>
      <p:sp>
        <p:nvSpPr>
          <p:cNvPr id="16387" name="TextBox 4">
            <a:extLst>
              <a:ext uri="{FF2B5EF4-FFF2-40B4-BE49-F238E27FC236}">
                <a16:creationId xmlns:a16="http://schemas.microsoft.com/office/drawing/2014/main" id="{655DD965-34E2-D390-6782-E1997A661F97}"/>
              </a:ext>
            </a:extLst>
          </p:cNvPr>
          <p:cNvSpPr txBox="1">
            <a:spLocks noChangeArrowheads="1"/>
          </p:cNvSpPr>
          <p:nvPr/>
        </p:nvSpPr>
        <p:spPr bwMode="auto">
          <a:xfrm>
            <a:off x="0" y="381000"/>
            <a:ext cx="21717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2400"/>
              <a:t>All life of Earth, both living and extinct, is connected by evolution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33794" name="Picture 4" descr="darwin"/>
          <p:cNvPicPr>
            <a:picLocks noChangeAspect="1" noChangeArrowheads="1"/>
          </p:cNvPicPr>
          <p:nvPr/>
        </p:nvPicPr>
        <p:blipFill>
          <a:blip r:embed="rId3"/>
          <a:srcRect/>
          <a:stretch>
            <a:fillRect/>
          </a:stretch>
        </p:blipFill>
        <p:spPr bwMode="auto">
          <a:xfrm>
            <a:off x="1600200" y="0"/>
            <a:ext cx="5562600" cy="6858000"/>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Box 1"/>
          <p:cNvSpPr txBox="1">
            <a:spLocks noChangeArrowheads="1"/>
          </p:cNvSpPr>
          <p:nvPr/>
        </p:nvSpPr>
        <p:spPr bwMode="auto">
          <a:xfrm>
            <a:off x="0" y="0"/>
            <a:ext cx="4132263" cy="1200150"/>
          </a:xfrm>
          <a:prstGeom prst="rect">
            <a:avLst/>
          </a:prstGeom>
          <a:noFill/>
          <a:ln w="9525">
            <a:noFill/>
            <a:miter lim="800000"/>
            <a:headEnd/>
            <a:tailEnd/>
          </a:ln>
        </p:spPr>
        <p:txBody>
          <a:bodyPr>
            <a:prstTxWarp prst="textNoShape">
              <a:avLst/>
            </a:prstTxWarp>
            <a:spAutoFit/>
          </a:bodyPr>
          <a:lstStyle/>
          <a:p>
            <a:r>
              <a:rPr lang="en-US" sz="2400">
                <a:latin typeface="Calibri" charset="0"/>
              </a:rPr>
              <a:t>Two key components of </a:t>
            </a:r>
            <a:r>
              <a:rPr lang="en-US" sz="2400" i="1">
                <a:latin typeface="Calibri" charset="0"/>
              </a:rPr>
              <a:t>On the Origin of Species</a:t>
            </a:r>
            <a:r>
              <a:rPr lang="en-US" sz="2400">
                <a:latin typeface="Calibri" charset="0"/>
              </a:rPr>
              <a:t>: 1. descent with modification (evolution)</a:t>
            </a:r>
          </a:p>
        </p:txBody>
      </p:sp>
      <p:pic>
        <p:nvPicPr>
          <p:cNvPr id="38915" name="Picture 28" descr="22_08-ElephantEvoluTree-U"/>
          <p:cNvPicPr>
            <a:picLocks noChangeAspect="1" noChangeArrowheads="1"/>
          </p:cNvPicPr>
          <p:nvPr/>
        </p:nvPicPr>
        <p:blipFill>
          <a:blip r:embed="rId2"/>
          <a:srcRect/>
          <a:stretch>
            <a:fillRect/>
          </a:stretch>
        </p:blipFill>
        <p:spPr bwMode="auto">
          <a:xfrm>
            <a:off x="3924300" y="273050"/>
            <a:ext cx="5219700" cy="6584950"/>
          </a:xfrm>
          <a:prstGeom prst="rect">
            <a:avLst/>
          </a:prstGeom>
          <a:noFill/>
          <a:ln w="9525">
            <a:noFill/>
            <a:miter lim="800000"/>
            <a:headEnd/>
            <a:tailEnd/>
          </a:ln>
        </p:spPr>
      </p:pic>
      <p:sp>
        <p:nvSpPr>
          <p:cNvPr id="38916" name="Rectangle 3"/>
          <p:cNvSpPr txBox="1">
            <a:spLocks noChangeArrowheads="1"/>
          </p:cNvSpPr>
          <p:nvPr/>
        </p:nvSpPr>
        <p:spPr bwMode="auto">
          <a:xfrm>
            <a:off x="1676400" y="6430963"/>
            <a:ext cx="1981200" cy="304800"/>
          </a:xfrm>
          <a:prstGeom prst="rect">
            <a:avLst/>
          </a:prstGeom>
          <a:noFill/>
          <a:ln w="3175">
            <a:noFill/>
            <a:miter lim="800000"/>
            <a:headEnd/>
            <a:tailEnd/>
          </a:ln>
        </p:spPr>
        <p:txBody>
          <a:bodyPr>
            <a:prstTxWarp prst="textNoShape">
              <a:avLst/>
            </a:prstTxWarp>
          </a:bodyPr>
          <a:lstStyle/>
          <a:p>
            <a:pPr defTabSz="914400"/>
            <a:r>
              <a:rPr lang="en-US" sz="2400">
                <a:solidFill>
                  <a:schemeClr val="tx2"/>
                </a:solidFill>
              </a:rPr>
              <a:t>Fig. 22-8</a:t>
            </a:r>
          </a:p>
        </p:txBody>
      </p:sp>
      <p:sp>
        <p:nvSpPr>
          <p:cNvPr id="38917" name="Text Box 6"/>
          <p:cNvSpPr txBox="1">
            <a:spLocks noChangeArrowheads="1"/>
          </p:cNvSpPr>
          <p:nvPr/>
        </p:nvSpPr>
        <p:spPr bwMode="auto">
          <a:xfrm>
            <a:off x="7494588" y="677863"/>
            <a:ext cx="706437" cy="284162"/>
          </a:xfrm>
          <a:prstGeom prst="rect">
            <a:avLst/>
          </a:prstGeom>
          <a:noFill/>
          <a:ln w="9525">
            <a:noFill/>
            <a:miter lim="800000"/>
            <a:headEnd/>
            <a:tailEnd/>
          </a:ln>
        </p:spPr>
        <p:txBody>
          <a:bodyPr wrap="none" lIns="0" tIns="0" rIns="0" bIns="0">
            <a:prstTxWarp prst="textNoShape">
              <a:avLst/>
            </a:prstTxWarp>
          </a:bodyPr>
          <a:lstStyle/>
          <a:p>
            <a:r>
              <a:rPr lang="en-US" sz="900" b="1">
                <a:latin typeface="Calibri" charset="0"/>
                <a:ea typeface="Geneva" charset="0"/>
                <a:cs typeface="Geneva" charset="0"/>
              </a:rPr>
              <a:t>Hyracoidea</a:t>
            </a:r>
          </a:p>
          <a:p>
            <a:r>
              <a:rPr lang="en-US" sz="900" b="1">
                <a:latin typeface="Calibri" charset="0"/>
                <a:ea typeface="Geneva" charset="0"/>
                <a:cs typeface="Geneva" charset="0"/>
              </a:rPr>
              <a:t>(Hyraxes)</a:t>
            </a:r>
          </a:p>
        </p:txBody>
      </p:sp>
      <p:sp>
        <p:nvSpPr>
          <p:cNvPr id="38918" name="Text Box 7"/>
          <p:cNvSpPr txBox="1">
            <a:spLocks noChangeArrowheads="1"/>
          </p:cNvSpPr>
          <p:nvPr/>
        </p:nvSpPr>
        <p:spPr bwMode="auto">
          <a:xfrm>
            <a:off x="7488238" y="1144588"/>
            <a:ext cx="862012" cy="395287"/>
          </a:xfrm>
          <a:prstGeom prst="rect">
            <a:avLst/>
          </a:prstGeom>
          <a:noFill/>
          <a:ln w="9525">
            <a:noFill/>
            <a:miter lim="800000"/>
            <a:headEnd/>
            <a:tailEnd/>
          </a:ln>
        </p:spPr>
        <p:txBody>
          <a:bodyPr wrap="none" lIns="0" tIns="0" rIns="0" bIns="0">
            <a:prstTxWarp prst="textNoShape">
              <a:avLst/>
            </a:prstTxWarp>
          </a:bodyPr>
          <a:lstStyle/>
          <a:p>
            <a:r>
              <a:rPr lang="en-US" sz="900" b="1">
                <a:latin typeface="Calibri" charset="0"/>
                <a:ea typeface="Geneva" charset="0"/>
                <a:cs typeface="Geneva" charset="0"/>
              </a:rPr>
              <a:t>Sirenia</a:t>
            </a:r>
          </a:p>
          <a:p>
            <a:r>
              <a:rPr lang="en-US" sz="900" b="1">
                <a:latin typeface="Calibri" charset="0"/>
                <a:ea typeface="Geneva" charset="0"/>
                <a:cs typeface="Geneva" charset="0"/>
              </a:rPr>
              <a:t>(Manatees</a:t>
            </a:r>
          </a:p>
          <a:p>
            <a:r>
              <a:rPr lang="en-US" sz="900" b="1">
                <a:latin typeface="Calibri" charset="0"/>
                <a:ea typeface="Geneva" charset="0"/>
                <a:cs typeface="Geneva" charset="0"/>
              </a:rPr>
              <a:t>and relatives)</a:t>
            </a:r>
          </a:p>
        </p:txBody>
      </p:sp>
      <p:sp>
        <p:nvSpPr>
          <p:cNvPr id="38919" name="Text Box 8"/>
          <p:cNvSpPr txBox="1">
            <a:spLocks noChangeArrowheads="1"/>
          </p:cNvSpPr>
          <p:nvPr/>
        </p:nvSpPr>
        <p:spPr bwMode="auto">
          <a:xfrm>
            <a:off x="5053013" y="1614488"/>
            <a:ext cx="776287" cy="134937"/>
          </a:xfrm>
          <a:prstGeom prst="rect">
            <a:avLst/>
          </a:prstGeom>
          <a:noFill/>
          <a:ln w="9525">
            <a:noFill/>
            <a:miter lim="800000"/>
            <a:headEnd/>
            <a:tailEnd/>
          </a:ln>
        </p:spPr>
        <p:txBody>
          <a:bodyPr wrap="none" lIns="0" tIns="0" rIns="0" bIns="0">
            <a:prstTxWarp prst="textNoShape">
              <a:avLst/>
            </a:prstTxWarp>
          </a:bodyPr>
          <a:lstStyle/>
          <a:p>
            <a:r>
              <a:rPr lang="en-US" sz="900" b="1" i="1">
                <a:latin typeface="Calibri" charset="0"/>
                <a:ea typeface="Geneva" charset="0"/>
                <a:cs typeface="Geneva" charset="0"/>
              </a:rPr>
              <a:t>Moeritherium</a:t>
            </a:r>
          </a:p>
        </p:txBody>
      </p:sp>
      <p:sp>
        <p:nvSpPr>
          <p:cNvPr id="38920" name="Text Box 9"/>
          <p:cNvSpPr txBox="1">
            <a:spLocks noChangeArrowheads="1"/>
          </p:cNvSpPr>
          <p:nvPr/>
        </p:nvSpPr>
        <p:spPr bwMode="auto">
          <a:xfrm>
            <a:off x="4995863" y="2071688"/>
            <a:ext cx="696912" cy="141287"/>
          </a:xfrm>
          <a:prstGeom prst="rect">
            <a:avLst/>
          </a:prstGeom>
          <a:noFill/>
          <a:ln w="9525">
            <a:noFill/>
            <a:miter lim="800000"/>
            <a:headEnd/>
            <a:tailEnd/>
          </a:ln>
        </p:spPr>
        <p:txBody>
          <a:bodyPr wrap="none" lIns="0" tIns="0" rIns="0" bIns="0">
            <a:prstTxWarp prst="textNoShape">
              <a:avLst/>
            </a:prstTxWarp>
          </a:bodyPr>
          <a:lstStyle/>
          <a:p>
            <a:r>
              <a:rPr lang="en-US" sz="900" b="1" i="1">
                <a:latin typeface="Calibri" charset="0"/>
                <a:ea typeface="Geneva" charset="0"/>
                <a:cs typeface="Geneva" charset="0"/>
              </a:rPr>
              <a:t>Barytherium</a:t>
            </a:r>
          </a:p>
        </p:txBody>
      </p:sp>
      <p:sp>
        <p:nvSpPr>
          <p:cNvPr id="38921" name="Text Box 10"/>
          <p:cNvSpPr txBox="1">
            <a:spLocks noChangeArrowheads="1"/>
          </p:cNvSpPr>
          <p:nvPr/>
        </p:nvSpPr>
        <p:spPr bwMode="auto">
          <a:xfrm>
            <a:off x="7243763" y="2538413"/>
            <a:ext cx="766762" cy="163512"/>
          </a:xfrm>
          <a:prstGeom prst="rect">
            <a:avLst/>
          </a:prstGeom>
          <a:noFill/>
          <a:ln w="9525">
            <a:noFill/>
            <a:miter lim="800000"/>
            <a:headEnd/>
            <a:tailEnd/>
          </a:ln>
        </p:spPr>
        <p:txBody>
          <a:bodyPr wrap="none" lIns="0" tIns="0" rIns="0" bIns="0">
            <a:prstTxWarp prst="textNoShape">
              <a:avLst/>
            </a:prstTxWarp>
          </a:bodyPr>
          <a:lstStyle/>
          <a:p>
            <a:r>
              <a:rPr lang="en-US" sz="900" b="1" i="1">
                <a:latin typeface="Calibri" charset="0"/>
                <a:ea typeface="Geneva" charset="0"/>
                <a:cs typeface="Geneva" charset="0"/>
              </a:rPr>
              <a:t>Deinotherium</a:t>
            </a:r>
          </a:p>
        </p:txBody>
      </p:sp>
      <p:sp>
        <p:nvSpPr>
          <p:cNvPr id="38922" name="Text Box 11"/>
          <p:cNvSpPr txBox="1">
            <a:spLocks noChangeArrowheads="1"/>
          </p:cNvSpPr>
          <p:nvPr/>
        </p:nvSpPr>
        <p:spPr bwMode="auto">
          <a:xfrm>
            <a:off x="7453313" y="3027363"/>
            <a:ext cx="522287" cy="115887"/>
          </a:xfrm>
          <a:prstGeom prst="rect">
            <a:avLst/>
          </a:prstGeom>
          <a:noFill/>
          <a:ln w="9525">
            <a:noFill/>
            <a:miter lim="800000"/>
            <a:headEnd/>
            <a:tailEnd/>
          </a:ln>
        </p:spPr>
        <p:txBody>
          <a:bodyPr wrap="none" lIns="0" tIns="0" rIns="0" bIns="0">
            <a:prstTxWarp prst="textNoShape">
              <a:avLst/>
            </a:prstTxWarp>
          </a:bodyPr>
          <a:lstStyle/>
          <a:p>
            <a:r>
              <a:rPr lang="en-US" sz="900" b="1" i="1">
                <a:latin typeface="Calibri" charset="0"/>
                <a:ea typeface="Geneva" charset="0"/>
                <a:cs typeface="Geneva" charset="0"/>
              </a:rPr>
              <a:t>Mammut</a:t>
            </a:r>
          </a:p>
        </p:txBody>
      </p:sp>
      <p:sp>
        <p:nvSpPr>
          <p:cNvPr id="38923" name="Text Box 12"/>
          <p:cNvSpPr txBox="1">
            <a:spLocks noChangeArrowheads="1"/>
          </p:cNvSpPr>
          <p:nvPr/>
        </p:nvSpPr>
        <p:spPr bwMode="auto">
          <a:xfrm>
            <a:off x="7450138" y="4840288"/>
            <a:ext cx="976312" cy="246062"/>
          </a:xfrm>
          <a:prstGeom prst="rect">
            <a:avLst/>
          </a:prstGeom>
          <a:noFill/>
          <a:ln w="9525">
            <a:noFill/>
            <a:miter lim="800000"/>
            <a:headEnd/>
            <a:tailEnd/>
          </a:ln>
        </p:spPr>
        <p:txBody>
          <a:bodyPr wrap="none" lIns="0" tIns="0" rIns="0" bIns="0">
            <a:prstTxWarp prst="textNoShape">
              <a:avLst/>
            </a:prstTxWarp>
          </a:bodyPr>
          <a:lstStyle/>
          <a:p>
            <a:r>
              <a:rPr lang="en-US" sz="900" b="1" i="1">
                <a:latin typeface="Calibri" charset="0"/>
                <a:ea typeface="Geneva" charset="0"/>
                <a:cs typeface="Geneva" charset="0"/>
              </a:rPr>
              <a:t>Elephas maximus</a:t>
            </a:r>
          </a:p>
          <a:p>
            <a:r>
              <a:rPr lang="en-US" sz="900" b="1">
                <a:latin typeface="Calibri" charset="0"/>
                <a:ea typeface="Geneva" charset="0"/>
                <a:cs typeface="Geneva" charset="0"/>
              </a:rPr>
              <a:t>(Asia)</a:t>
            </a:r>
            <a:endParaRPr lang="en-US" sz="900" b="1" i="1">
              <a:latin typeface="Calibri" charset="0"/>
              <a:ea typeface="Geneva" charset="0"/>
              <a:cs typeface="Geneva" charset="0"/>
            </a:endParaRPr>
          </a:p>
        </p:txBody>
      </p:sp>
      <p:sp>
        <p:nvSpPr>
          <p:cNvPr id="38924" name="Text Box 13"/>
          <p:cNvSpPr txBox="1">
            <a:spLocks noChangeArrowheads="1"/>
          </p:cNvSpPr>
          <p:nvPr/>
        </p:nvSpPr>
        <p:spPr bwMode="auto">
          <a:xfrm>
            <a:off x="7456488" y="3903663"/>
            <a:ext cx="538162" cy="141287"/>
          </a:xfrm>
          <a:prstGeom prst="rect">
            <a:avLst/>
          </a:prstGeom>
          <a:noFill/>
          <a:ln w="9525">
            <a:noFill/>
            <a:miter lim="800000"/>
            <a:headEnd/>
            <a:tailEnd/>
          </a:ln>
        </p:spPr>
        <p:txBody>
          <a:bodyPr wrap="none" lIns="0" tIns="0" rIns="0" bIns="0">
            <a:prstTxWarp prst="textNoShape">
              <a:avLst/>
            </a:prstTxWarp>
          </a:bodyPr>
          <a:lstStyle/>
          <a:p>
            <a:r>
              <a:rPr lang="en-US" sz="900" b="1" i="1">
                <a:latin typeface="Calibri" charset="0"/>
                <a:ea typeface="Geneva" charset="0"/>
                <a:cs typeface="Geneva" charset="0"/>
              </a:rPr>
              <a:t>Stegodon</a:t>
            </a:r>
          </a:p>
        </p:txBody>
      </p:sp>
      <p:sp>
        <p:nvSpPr>
          <p:cNvPr id="38925" name="Text Box 14"/>
          <p:cNvSpPr txBox="1">
            <a:spLocks noChangeArrowheads="1"/>
          </p:cNvSpPr>
          <p:nvPr/>
        </p:nvSpPr>
        <p:spPr bwMode="auto">
          <a:xfrm>
            <a:off x="7450138" y="4367213"/>
            <a:ext cx="712787" cy="134937"/>
          </a:xfrm>
          <a:prstGeom prst="rect">
            <a:avLst/>
          </a:prstGeom>
          <a:noFill/>
          <a:ln w="9525">
            <a:noFill/>
            <a:miter lim="800000"/>
            <a:headEnd/>
            <a:tailEnd/>
          </a:ln>
        </p:spPr>
        <p:txBody>
          <a:bodyPr wrap="none" lIns="0" tIns="0" rIns="0" bIns="0">
            <a:prstTxWarp prst="textNoShape">
              <a:avLst/>
            </a:prstTxWarp>
          </a:bodyPr>
          <a:lstStyle/>
          <a:p>
            <a:r>
              <a:rPr lang="en-US" sz="900" b="1" i="1">
                <a:latin typeface="Calibri" charset="0"/>
                <a:ea typeface="Geneva" charset="0"/>
                <a:cs typeface="Geneva" charset="0"/>
              </a:rPr>
              <a:t>Mammuthus</a:t>
            </a:r>
          </a:p>
        </p:txBody>
      </p:sp>
      <p:sp>
        <p:nvSpPr>
          <p:cNvPr id="38926" name="Text Box 15"/>
          <p:cNvSpPr txBox="1">
            <a:spLocks noChangeArrowheads="1"/>
          </p:cNvSpPr>
          <p:nvPr/>
        </p:nvSpPr>
        <p:spPr bwMode="auto">
          <a:xfrm>
            <a:off x="7456488" y="5310188"/>
            <a:ext cx="592137" cy="407987"/>
          </a:xfrm>
          <a:prstGeom prst="rect">
            <a:avLst/>
          </a:prstGeom>
          <a:noFill/>
          <a:ln w="9525">
            <a:noFill/>
            <a:miter lim="800000"/>
            <a:headEnd/>
            <a:tailEnd/>
          </a:ln>
        </p:spPr>
        <p:txBody>
          <a:bodyPr wrap="none" lIns="0" tIns="0" rIns="0" bIns="0">
            <a:prstTxWarp prst="textNoShape">
              <a:avLst/>
            </a:prstTxWarp>
          </a:bodyPr>
          <a:lstStyle/>
          <a:p>
            <a:pPr>
              <a:lnSpc>
                <a:spcPct val="90000"/>
              </a:lnSpc>
            </a:pPr>
            <a:r>
              <a:rPr lang="en-US" sz="900" b="1" i="1">
                <a:latin typeface="Calibri" charset="0"/>
                <a:ea typeface="Geneva" charset="0"/>
                <a:cs typeface="Geneva" charset="0"/>
              </a:rPr>
              <a:t>Loxodonta</a:t>
            </a:r>
          </a:p>
          <a:p>
            <a:pPr>
              <a:lnSpc>
                <a:spcPct val="90000"/>
              </a:lnSpc>
            </a:pPr>
            <a:r>
              <a:rPr lang="en-US" sz="900" b="1" i="1">
                <a:latin typeface="Calibri" charset="0"/>
                <a:ea typeface="Geneva" charset="0"/>
                <a:cs typeface="Geneva" charset="0"/>
              </a:rPr>
              <a:t>africana</a:t>
            </a:r>
          </a:p>
          <a:p>
            <a:pPr>
              <a:lnSpc>
                <a:spcPct val="90000"/>
              </a:lnSpc>
            </a:pPr>
            <a:r>
              <a:rPr lang="en-US" sz="900" b="1">
                <a:latin typeface="Calibri" charset="0"/>
                <a:ea typeface="Geneva" charset="0"/>
                <a:cs typeface="Geneva" charset="0"/>
              </a:rPr>
              <a:t>(Africa)</a:t>
            </a:r>
          </a:p>
        </p:txBody>
      </p:sp>
      <p:sp>
        <p:nvSpPr>
          <p:cNvPr id="38927" name="Text Box 16"/>
          <p:cNvSpPr txBox="1">
            <a:spLocks noChangeArrowheads="1"/>
          </p:cNvSpPr>
          <p:nvPr/>
        </p:nvSpPr>
        <p:spPr bwMode="auto">
          <a:xfrm>
            <a:off x="7450138" y="5761038"/>
            <a:ext cx="1017587" cy="252412"/>
          </a:xfrm>
          <a:prstGeom prst="rect">
            <a:avLst/>
          </a:prstGeom>
          <a:noFill/>
          <a:ln w="9525">
            <a:noFill/>
            <a:miter lim="800000"/>
            <a:headEnd/>
            <a:tailEnd/>
          </a:ln>
        </p:spPr>
        <p:txBody>
          <a:bodyPr wrap="none" lIns="0" tIns="0" rIns="0" bIns="0">
            <a:prstTxWarp prst="textNoShape">
              <a:avLst/>
            </a:prstTxWarp>
          </a:bodyPr>
          <a:lstStyle/>
          <a:p>
            <a:r>
              <a:rPr lang="en-US" sz="900" b="1" i="1">
                <a:latin typeface="Calibri" charset="0"/>
                <a:ea typeface="Geneva" charset="0"/>
                <a:cs typeface="Geneva" charset="0"/>
              </a:rPr>
              <a:t>Loxodonta cyclotis</a:t>
            </a:r>
          </a:p>
          <a:p>
            <a:r>
              <a:rPr lang="en-US" sz="900" b="1">
                <a:latin typeface="Calibri" charset="0"/>
                <a:ea typeface="Geneva" charset="0"/>
                <a:cs typeface="Geneva" charset="0"/>
              </a:rPr>
              <a:t>(Africa)</a:t>
            </a:r>
            <a:endParaRPr lang="en-US" sz="900" b="1" i="1">
              <a:latin typeface="Calibri" charset="0"/>
              <a:ea typeface="Geneva" charset="0"/>
              <a:cs typeface="Geneva" charset="0"/>
            </a:endParaRPr>
          </a:p>
        </p:txBody>
      </p:sp>
      <p:sp>
        <p:nvSpPr>
          <p:cNvPr id="38928" name="Text Box 17"/>
          <p:cNvSpPr txBox="1">
            <a:spLocks noChangeArrowheads="1"/>
          </p:cNvSpPr>
          <p:nvPr/>
        </p:nvSpPr>
        <p:spPr bwMode="auto">
          <a:xfrm>
            <a:off x="7364413" y="6240463"/>
            <a:ext cx="87312" cy="134937"/>
          </a:xfrm>
          <a:prstGeom prst="rect">
            <a:avLst/>
          </a:prstGeom>
          <a:noFill/>
          <a:ln w="9525">
            <a:noFill/>
            <a:miter lim="800000"/>
            <a:headEnd/>
            <a:tailEnd/>
          </a:ln>
        </p:spPr>
        <p:txBody>
          <a:bodyPr wrap="none" lIns="0" tIns="0" rIns="0" bIns="0">
            <a:prstTxWarp prst="textNoShape">
              <a:avLst/>
            </a:prstTxWarp>
          </a:bodyPr>
          <a:lstStyle/>
          <a:p>
            <a:r>
              <a:rPr lang="en-US" sz="900" b="1">
                <a:latin typeface="Calibri" charset="0"/>
                <a:ea typeface="Geneva" charset="0"/>
                <a:cs typeface="Geneva" charset="0"/>
              </a:rPr>
              <a:t>0</a:t>
            </a:r>
          </a:p>
        </p:txBody>
      </p:sp>
      <p:sp>
        <p:nvSpPr>
          <p:cNvPr id="38929" name="Text Box 18"/>
          <p:cNvSpPr txBox="1">
            <a:spLocks noChangeArrowheads="1"/>
          </p:cNvSpPr>
          <p:nvPr/>
        </p:nvSpPr>
        <p:spPr bwMode="auto">
          <a:xfrm>
            <a:off x="7148513" y="6237288"/>
            <a:ext cx="198437" cy="141287"/>
          </a:xfrm>
          <a:prstGeom prst="rect">
            <a:avLst/>
          </a:prstGeom>
          <a:noFill/>
          <a:ln w="9525">
            <a:noFill/>
            <a:miter lim="800000"/>
            <a:headEnd/>
            <a:tailEnd/>
          </a:ln>
        </p:spPr>
        <p:txBody>
          <a:bodyPr wrap="none" lIns="0" tIns="0" rIns="0" bIns="0">
            <a:prstTxWarp prst="textNoShape">
              <a:avLst/>
            </a:prstTxWarp>
          </a:bodyPr>
          <a:lstStyle/>
          <a:p>
            <a:r>
              <a:rPr lang="en-US" sz="900" b="1">
                <a:latin typeface="Calibri" charset="0"/>
                <a:ea typeface="Geneva" charset="0"/>
                <a:cs typeface="Geneva" charset="0"/>
              </a:rPr>
              <a:t>10</a:t>
            </a:r>
            <a:r>
              <a:rPr lang="en-US" sz="900" b="1" baseline="30000">
                <a:latin typeface="Calibri" charset="0"/>
                <a:ea typeface="Geneva" charset="0"/>
                <a:cs typeface="Geneva" charset="0"/>
              </a:rPr>
              <a:t>4</a:t>
            </a:r>
            <a:endParaRPr lang="en-US" sz="900" b="1">
              <a:latin typeface="Calibri" charset="0"/>
              <a:ea typeface="Geneva" charset="0"/>
              <a:cs typeface="Geneva" charset="0"/>
            </a:endParaRPr>
          </a:p>
        </p:txBody>
      </p:sp>
      <p:sp>
        <p:nvSpPr>
          <p:cNvPr id="38930" name="Text Box 19"/>
          <p:cNvSpPr txBox="1">
            <a:spLocks noChangeArrowheads="1"/>
          </p:cNvSpPr>
          <p:nvPr/>
        </p:nvSpPr>
        <p:spPr bwMode="auto">
          <a:xfrm>
            <a:off x="7034213" y="6243638"/>
            <a:ext cx="87312" cy="134937"/>
          </a:xfrm>
          <a:prstGeom prst="rect">
            <a:avLst/>
          </a:prstGeom>
          <a:noFill/>
          <a:ln w="9525">
            <a:noFill/>
            <a:miter lim="800000"/>
            <a:headEnd/>
            <a:tailEnd/>
          </a:ln>
        </p:spPr>
        <p:txBody>
          <a:bodyPr wrap="none" lIns="0" tIns="0" rIns="0" bIns="0">
            <a:prstTxWarp prst="textNoShape">
              <a:avLst/>
            </a:prstTxWarp>
          </a:bodyPr>
          <a:lstStyle/>
          <a:p>
            <a:r>
              <a:rPr lang="en-US" sz="900" b="1">
                <a:latin typeface="Calibri" charset="0"/>
                <a:ea typeface="Geneva" charset="0"/>
                <a:cs typeface="Geneva" charset="0"/>
              </a:rPr>
              <a:t>2</a:t>
            </a:r>
          </a:p>
        </p:txBody>
      </p:sp>
      <p:sp>
        <p:nvSpPr>
          <p:cNvPr id="38931" name="Text Box 20"/>
          <p:cNvSpPr txBox="1">
            <a:spLocks noChangeArrowheads="1"/>
          </p:cNvSpPr>
          <p:nvPr/>
        </p:nvSpPr>
        <p:spPr bwMode="auto">
          <a:xfrm>
            <a:off x="6697663" y="6237288"/>
            <a:ext cx="176212" cy="138112"/>
          </a:xfrm>
          <a:prstGeom prst="rect">
            <a:avLst/>
          </a:prstGeom>
          <a:noFill/>
          <a:ln w="9525">
            <a:noFill/>
            <a:miter lim="800000"/>
            <a:headEnd/>
            <a:tailEnd/>
          </a:ln>
        </p:spPr>
        <p:txBody>
          <a:bodyPr wrap="none" lIns="0" tIns="0" rIns="0" bIns="0">
            <a:prstTxWarp prst="textNoShape">
              <a:avLst/>
            </a:prstTxWarp>
          </a:bodyPr>
          <a:lstStyle/>
          <a:p>
            <a:r>
              <a:rPr lang="en-US" sz="900" b="1">
                <a:latin typeface="Calibri" charset="0"/>
                <a:ea typeface="Geneva" charset="0"/>
                <a:cs typeface="Geneva" charset="0"/>
              </a:rPr>
              <a:t>5.5</a:t>
            </a:r>
          </a:p>
        </p:txBody>
      </p:sp>
      <p:sp>
        <p:nvSpPr>
          <p:cNvPr id="38932" name="Text Box 21"/>
          <p:cNvSpPr txBox="1">
            <a:spLocks noChangeArrowheads="1"/>
          </p:cNvSpPr>
          <p:nvPr/>
        </p:nvSpPr>
        <p:spPr bwMode="auto">
          <a:xfrm>
            <a:off x="5478463" y="6243638"/>
            <a:ext cx="153987" cy="138112"/>
          </a:xfrm>
          <a:prstGeom prst="rect">
            <a:avLst/>
          </a:prstGeom>
          <a:noFill/>
          <a:ln w="9525">
            <a:noFill/>
            <a:miter lim="800000"/>
            <a:headEnd/>
            <a:tailEnd/>
          </a:ln>
        </p:spPr>
        <p:txBody>
          <a:bodyPr wrap="none" lIns="0" tIns="0" rIns="0" bIns="0">
            <a:prstTxWarp prst="textNoShape">
              <a:avLst/>
            </a:prstTxWarp>
          </a:bodyPr>
          <a:lstStyle/>
          <a:p>
            <a:r>
              <a:rPr lang="en-US" sz="900" b="1">
                <a:latin typeface="Calibri" charset="0"/>
                <a:ea typeface="Geneva" charset="0"/>
                <a:cs typeface="Geneva" charset="0"/>
              </a:rPr>
              <a:t>24</a:t>
            </a:r>
          </a:p>
        </p:txBody>
      </p:sp>
      <p:sp>
        <p:nvSpPr>
          <p:cNvPr id="38933" name="Text Box 22"/>
          <p:cNvSpPr txBox="1">
            <a:spLocks noChangeArrowheads="1"/>
          </p:cNvSpPr>
          <p:nvPr/>
        </p:nvSpPr>
        <p:spPr bwMode="auto">
          <a:xfrm>
            <a:off x="4770438" y="6237288"/>
            <a:ext cx="153987" cy="138112"/>
          </a:xfrm>
          <a:prstGeom prst="rect">
            <a:avLst/>
          </a:prstGeom>
          <a:noFill/>
          <a:ln w="9525">
            <a:noFill/>
            <a:miter lim="800000"/>
            <a:headEnd/>
            <a:tailEnd/>
          </a:ln>
        </p:spPr>
        <p:txBody>
          <a:bodyPr wrap="none" lIns="0" tIns="0" rIns="0" bIns="0">
            <a:prstTxWarp prst="textNoShape">
              <a:avLst/>
            </a:prstTxWarp>
          </a:bodyPr>
          <a:lstStyle/>
          <a:p>
            <a:r>
              <a:rPr lang="en-US" sz="900" b="1">
                <a:latin typeface="Calibri" charset="0"/>
                <a:ea typeface="Geneva" charset="0"/>
                <a:cs typeface="Geneva" charset="0"/>
              </a:rPr>
              <a:t>34</a:t>
            </a:r>
          </a:p>
        </p:txBody>
      </p:sp>
      <p:sp>
        <p:nvSpPr>
          <p:cNvPr id="38934" name="Text Box 23"/>
          <p:cNvSpPr txBox="1">
            <a:spLocks noChangeArrowheads="1"/>
          </p:cNvSpPr>
          <p:nvPr/>
        </p:nvSpPr>
        <p:spPr bwMode="auto">
          <a:xfrm>
            <a:off x="4967288" y="6554788"/>
            <a:ext cx="1258887" cy="157162"/>
          </a:xfrm>
          <a:prstGeom prst="rect">
            <a:avLst/>
          </a:prstGeom>
          <a:noFill/>
          <a:ln w="9525">
            <a:noFill/>
            <a:miter lim="800000"/>
            <a:headEnd/>
            <a:tailEnd/>
          </a:ln>
        </p:spPr>
        <p:txBody>
          <a:bodyPr wrap="none" lIns="0" tIns="0" rIns="0" bIns="0">
            <a:prstTxWarp prst="textNoShape">
              <a:avLst/>
            </a:prstTxWarp>
          </a:bodyPr>
          <a:lstStyle/>
          <a:p>
            <a:r>
              <a:rPr lang="en-US" sz="1000" b="1">
                <a:latin typeface="Calibri" charset="0"/>
                <a:ea typeface="Geneva" charset="0"/>
                <a:cs typeface="Geneva" charset="0"/>
              </a:rPr>
              <a:t>Millions of years ago</a:t>
            </a:r>
          </a:p>
        </p:txBody>
      </p:sp>
      <p:sp>
        <p:nvSpPr>
          <p:cNvPr id="38935" name="Text Box 24"/>
          <p:cNvSpPr txBox="1">
            <a:spLocks noChangeArrowheads="1"/>
          </p:cNvSpPr>
          <p:nvPr/>
        </p:nvSpPr>
        <p:spPr bwMode="auto">
          <a:xfrm>
            <a:off x="7011988" y="6557963"/>
            <a:ext cx="620712" cy="147637"/>
          </a:xfrm>
          <a:prstGeom prst="rect">
            <a:avLst/>
          </a:prstGeom>
          <a:noFill/>
          <a:ln w="9525">
            <a:noFill/>
            <a:miter lim="800000"/>
            <a:headEnd/>
            <a:tailEnd/>
          </a:ln>
        </p:spPr>
        <p:txBody>
          <a:bodyPr wrap="none" lIns="0" tIns="0" rIns="0" bIns="0">
            <a:prstTxWarp prst="textNoShape">
              <a:avLst/>
            </a:prstTxWarp>
          </a:bodyPr>
          <a:lstStyle/>
          <a:p>
            <a:r>
              <a:rPr lang="en-US" sz="1000" b="1">
                <a:latin typeface="Calibri" charset="0"/>
                <a:ea typeface="Geneva" charset="0"/>
                <a:cs typeface="Geneva" charset="0"/>
              </a:rPr>
              <a:t>Years ago</a:t>
            </a:r>
          </a:p>
        </p:txBody>
      </p:sp>
      <p:sp>
        <p:nvSpPr>
          <p:cNvPr id="38936" name="AutoShape 25"/>
          <p:cNvSpPr>
            <a:spLocks/>
          </p:cNvSpPr>
          <p:nvPr/>
        </p:nvSpPr>
        <p:spPr bwMode="auto">
          <a:xfrm rot="5389623">
            <a:off x="5514975" y="4968876"/>
            <a:ext cx="96837" cy="3084512"/>
          </a:xfrm>
          <a:prstGeom prst="rightBrace">
            <a:avLst>
              <a:gd name="adj1" fmla="val 265438"/>
              <a:gd name="adj2" fmla="val 49329"/>
            </a:avLst>
          </a:prstGeom>
          <a:noFill/>
          <a:ln w="25400">
            <a:solidFill>
              <a:schemeClr val="tx1"/>
            </a:solidFill>
            <a:round/>
            <a:headEnd/>
            <a:tailEnd/>
          </a:ln>
        </p:spPr>
        <p:txBody>
          <a:bodyPr wrap="none" anchor="ctr">
            <a:prstTxWarp prst="textNoShape">
              <a:avLst/>
            </a:prstTxWarp>
          </a:bodyPr>
          <a:lstStyle/>
          <a:p>
            <a:endParaRPr lang="en-US">
              <a:latin typeface="Calibri" charset="0"/>
            </a:endParaRPr>
          </a:p>
        </p:txBody>
      </p:sp>
      <p:sp>
        <p:nvSpPr>
          <p:cNvPr id="38937" name="AutoShape 26"/>
          <p:cNvSpPr>
            <a:spLocks/>
          </p:cNvSpPr>
          <p:nvPr/>
        </p:nvSpPr>
        <p:spPr bwMode="auto">
          <a:xfrm rot="5389623">
            <a:off x="7254876" y="6337300"/>
            <a:ext cx="127000" cy="314325"/>
          </a:xfrm>
          <a:prstGeom prst="rightBrace">
            <a:avLst>
              <a:gd name="adj1" fmla="val 20625"/>
              <a:gd name="adj2" fmla="val 49329"/>
            </a:avLst>
          </a:prstGeom>
          <a:noFill/>
          <a:ln w="25400">
            <a:solidFill>
              <a:schemeClr val="tx1"/>
            </a:solidFill>
            <a:round/>
            <a:headEnd/>
            <a:tailEnd/>
          </a:ln>
        </p:spPr>
        <p:txBody>
          <a:bodyPr wrap="none" anchor="ctr">
            <a:prstTxWarp prst="textNoShape">
              <a:avLst/>
            </a:prstTxWarp>
          </a:bodyPr>
          <a:lstStyle/>
          <a:p>
            <a:endParaRPr lang="en-US">
              <a:latin typeface="Calibri" charset="0"/>
            </a:endParaRPr>
          </a:p>
        </p:txBody>
      </p:sp>
      <p:sp>
        <p:nvSpPr>
          <p:cNvPr id="38938" name="Text Box 27"/>
          <p:cNvSpPr txBox="1">
            <a:spLocks noChangeArrowheads="1"/>
          </p:cNvSpPr>
          <p:nvPr/>
        </p:nvSpPr>
        <p:spPr bwMode="auto">
          <a:xfrm>
            <a:off x="6786563" y="3462338"/>
            <a:ext cx="744537" cy="131762"/>
          </a:xfrm>
          <a:prstGeom prst="rect">
            <a:avLst/>
          </a:prstGeom>
          <a:noFill/>
          <a:ln w="9525">
            <a:noFill/>
            <a:miter lim="800000"/>
            <a:headEnd/>
            <a:tailEnd/>
          </a:ln>
        </p:spPr>
        <p:txBody>
          <a:bodyPr wrap="none" lIns="0" tIns="0" rIns="0" bIns="0">
            <a:prstTxWarp prst="textNoShape">
              <a:avLst/>
            </a:prstTxWarp>
          </a:bodyPr>
          <a:lstStyle/>
          <a:p>
            <a:r>
              <a:rPr lang="en-US" sz="900" b="1" i="1">
                <a:latin typeface="Calibri" charset="0"/>
                <a:ea typeface="Geneva" charset="0"/>
                <a:cs typeface="Geneva" charset="0"/>
              </a:rPr>
              <a:t>Platybelodon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0" y="0"/>
            <a:ext cx="9144000" cy="5632312"/>
          </a:xfrm>
          <a:prstGeom prst="rect">
            <a:avLst/>
          </a:prstGeom>
          <a:noFill/>
          <a:ln w="9525">
            <a:noFill/>
            <a:miter lim="800000"/>
            <a:headEnd/>
            <a:tailEnd/>
          </a:ln>
        </p:spPr>
        <p:txBody>
          <a:bodyPr>
            <a:prstTxWarp prst="textNoShape">
              <a:avLst/>
            </a:prstTxWarp>
            <a:spAutoFit/>
          </a:bodyPr>
          <a:lstStyle/>
          <a:p>
            <a:r>
              <a:rPr lang="en-US" sz="3600" b="1" dirty="0">
                <a:solidFill>
                  <a:schemeClr val="accent1">
                    <a:lumMod val="75000"/>
                  </a:schemeClr>
                </a:solidFill>
                <a:latin typeface="Helvetica Neue Medium"/>
              </a:rPr>
              <a:t>“Can we doubt… that individuals having any advantages, however slight, over others, would have the best chance of surviving and procreating their kind? On the other hand, we may feel sure that any variation in the least degree injurious would be rigidly destroyed. This preservation of favorable variations, I call Natural Selection.”    </a:t>
            </a:r>
          </a:p>
          <a:p>
            <a:r>
              <a:rPr lang="en-US" sz="3600" b="1" dirty="0">
                <a:solidFill>
                  <a:schemeClr val="accent1">
                    <a:lumMod val="75000"/>
                  </a:schemeClr>
                </a:solidFill>
                <a:latin typeface="Helvetica Neue Medium"/>
              </a:rPr>
              <a:t>		(Darwin, </a:t>
            </a:r>
            <a:r>
              <a:rPr lang="en-US" sz="3600" b="1" u="sng" dirty="0">
                <a:solidFill>
                  <a:schemeClr val="accent1">
                    <a:lumMod val="75000"/>
                  </a:schemeClr>
                </a:solidFill>
                <a:latin typeface="Helvetica Neue Medium"/>
              </a:rPr>
              <a:t>On the Origin of Species)</a:t>
            </a:r>
            <a:endParaRPr lang="en-US" sz="3600" b="1" dirty="0">
              <a:solidFill>
                <a:schemeClr val="accent1">
                  <a:lumMod val="75000"/>
                </a:schemeClr>
              </a:solidFill>
              <a:latin typeface="Helvetica Neue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130" name="Rectangle 2"/>
          <p:cNvSpPr>
            <a:spLocks noGrp="1" noChangeArrowheads="1"/>
          </p:cNvSpPr>
          <p:nvPr>
            <p:ph type="ctrTitle"/>
          </p:nvPr>
        </p:nvSpPr>
        <p:spPr bwMode="auto">
          <a:xfrm>
            <a:off x="152400" y="0"/>
            <a:ext cx="1981200" cy="304800"/>
          </a:xfrm>
          <a:noFill/>
          <a:ln w="3175">
            <a:miter lim="800000"/>
            <a:headEnd/>
            <a:tailEnd/>
          </a:ln>
        </p:spPr>
        <p:txBody>
          <a:bodyPr wrap="square" lIns="91440" tIns="45720" rIns="91440" bIns="45720" numCol="1" anchor="t" anchorCtr="0" compatLnSpc="1">
            <a:prstTxWarp prst="textNoShape">
              <a:avLst/>
            </a:prstTxWarp>
          </a:bodyPr>
          <a:lstStyle/>
          <a:p>
            <a:pPr algn="l"/>
            <a:r>
              <a:rPr lang="en-US" sz="1200">
                <a:latin typeface="Arial" charset="0"/>
              </a:rPr>
              <a:t>Figure 13.2c</a:t>
            </a:r>
          </a:p>
        </p:txBody>
      </p:sp>
      <p:pic>
        <p:nvPicPr>
          <p:cNvPr id="944131" name="Picture 3" descr="13_02cCamouflage_LP"/>
          <p:cNvPicPr>
            <a:picLocks noChangeAspect="1" noChangeArrowheads="1"/>
          </p:cNvPicPr>
          <p:nvPr/>
        </p:nvPicPr>
        <p:blipFill>
          <a:blip r:embed="rId3"/>
          <a:srcRect/>
          <a:stretch>
            <a:fillRect/>
          </a:stretch>
        </p:blipFill>
        <p:spPr bwMode="auto">
          <a:xfrm>
            <a:off x="1026386" y="547941"/>
            <a:ext cx="7097745" cy="6169495"/>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Box 1"/>
          <p:cNvSpPr txBox="1">
            <a:spLocks noChangeArrowheads="1"/>
          </p:cNvSpPr>
          <p:nvPr/>
        </p:nvSpPr>
        <p:spPr bwMode="auto">
          <a:xfrm>
            <a:off x="0" y="41275"/>
            <a:ext cx="2571750" cy="2678113"/>
          </a:xfrm>
          <a:prstGeom prst="rect">
            <a:avLst/>
          </a:prstGeom>
          <a:noFill/>
          <a:ln w="9525">
            <a:noFill/>
            <a:miter lim="800000"/>
            <a:headEnd/>
            <a:tailEnd/>
          </a:ln>
        </p:spPr>
        <p:txBody>
          <a:bodyPr>
            <a:prstTxWarp prst="textNoShape">
              <a:avLst/>
            </a:prstTxWarp>
            <a:spAutoFit/>
          </a:bodyPr>
          <a:lstStyle/>
          <a:p>
            <a:r>
              <a:rPr lang="en-US" sz="2400">
                <a:latin typeface="Calibri" charset="0"/>
              </a:rPr>
              <a:t>Darwin used examples of selective breeding and artificial selection to help explain his theory of natural selection</a:t>
            </a:r>
          </a:p>
        </p:txBody>
      </p:sp>
      <p:pic>
        <p:nvPicPr>
          <p:cNvPr id="40963" name="Picture 33" descr="22_09ArtificialSelection-U"/>
          <p:cNvPicPr>
            <a:picLocks noChangeAspect="1" noChangeArrowheads="1"/>
          </p:cNvPicPr>
          <p:nvPr/>
        </p:nvPicPr>
        <p:blipFill>
          <a:blip r:embed="rId2"/>
          <a:srcRect/>
          <a:stretch>
            <a:fillRect/>
          </a:stretch>
        </p:blipFill>
        <p:spPr bwMode="auto">
          <a:xfrm>
            <a:off x="2571750" y="273050"/>
            <a:ext cx="6572250" cy="6584950"/>
          </a:xfrm>
          <a:prstGeom prst="rect">
            <a:avLst/>
          </a:prstGeom>
          <a:noFill/>
          <a:ln w="9525">
            <a:noFill/>
            <a:miter lim="800000"/>
            <a:headEnd/>
            <a:tailEnd/>
          </a:ln>
        </p:spPr>
      </p:pic>
      <p:sp>
        <p:nvSpPr>
          <p:cNvPr id="40964" name="Rectangle 3"/>
          <p:cNvSpPr txBox="1">
            <a:spLocks noChangeArrowheads="1"/>
          </p:cNvSpPr>
          <p:nvPr/>
        </p:nvSpPr>
        <p:spPr bwMode="auto">
          <a:xfrm>
            <a:off x="447675" y="6278563"/>
            <a:ext cx="1981200" cy="304800"/>
          </a:xfrm>
          <a:prstGeom prst="rect">
            <a:avLst/>
          </a:prstGeom>
          <a:noFill/>
          <a:ln w="3175">
            <a:noFill/>
            <a:miter lim="800000"/>
            <a:headEnd/>
            <a:tailEnd/>
          </a:ln>
        </p:spPr>
        <p:txBody>
          <a:bodyPr>
            <a:prstTxWarp prst="textNoShape">
              <a:avLst/>
            </a:prstTxWarp>
          </a:bodyPr>
          <a:lstStyle/>
          <a:p>
            <a:pPr defTabSz="914400"/>
            <a:r>
              <a:rPr lang="en-US">
                <a:solidFill>
                  <a:schemeClr val="tx2"/>
                </a:solidFill>
              </a:rPr>
              <a:t>Fig. 22-9</a:t>
            </a:r>
          </a:p>
        </p:txBody>
      </p:sp>
      <p:sp>
        <p:nvSpPr>
          <p:cNvPr id="40965" name="Text Box 19"/>
          <p:cNvSpPr txBox="1">
            <a:spLocks noChangeArrowheads="1"/>
          </p:cNvSpPr>
          <p:nvPr/>
        </p:nvSpPr>
        <p:spPr bwMode="auto">
          <a:xfrm>
            <a:off x="7450138" y="3916363"/>
            <a:ext cx="528637" cy="296862"/>
          </a:xfrm>
          <a:prstGeom prst="rect">
            <a:avLst/>
          </a:prstGeom>
          <a:noFill/>
          <a:ln w="9525">
            <a:noFill/>
            <a:miter lim="800000"/>
            <a:headEnd/>
            <a:tailEnd/>
          </a:ln>
        </p:spPr>
        <p:txBody>
          <a:bodyPr wrap="none" lIns="0" tIns="0" rIns="0" bIns="0">
            <a:prstTxWarp prst="textNoShape">
              <a:avLst/>
            </a:prstTxWarp>
          </a:bodyPr>
          <a:lstStyle/>
          <a:p>
            <a:r>
              <a:rPr lang="en-US" b="1">
                <a:latin typeface="Calibri" charset="0"/>
                <a:ea typeface="Geneva" charset="0"/>
                <a:cs typeface="Geneva" charset="0"/>
              </a:rPr>
              <a:t>Kale</a:t>
            </a:r>
          </a:p>
        </p:txBody>
      </p:sp>
      <p:sp>
        <p:nvSpPr>
          <p:cNvPr id="40966" name="Text Box 21"/>
          <p:cNvSpPr txBox="1">
            <a:spLocks noChangeArrowheads="1"/>
          </p:cNvSpPr>
          <p:nvPr/>
        </p:nvSpPr>
        <p:spPr bwMode="auto">
          <a:xfrm>
            <a:off x="7297738" y="6430963"/>
            <a:ext cx="1011237" cy="271462"/>
          </a:xfrm>
          <a:prstGeom prst="rect">
            <a:avLst/>
          </a:prstGeom>
          <a:noFill/>
          <a:ln w="9525">
            <a:noFill/>
            <a:miter lim="800000"/>
            <a:headEnd/>
            <a:tailEnd/>
          </a:ln>
        </p:spPr>
        <p:txBody>
          <a:bodyPr wrap="none" lIns="0" tIns="0" rIns="0" bIns="0">
            <a:prstTxWarp prst="textNoShape">
              <a:avLst/>
            </a:prstTxWarp>
          </a:bodyPr>
          <a:lstStyle/>
          <a:p>
            <a:r>
              <a:rPr lang="en-US" b="1">
                <a:latin typeface="Calibri" charset="0"/>
                <a:ea typeface="Geneva" charset="0"/>
                <a:cs typeface="Geneva" charset="0"/>
              </a:rPr>
              <a:t>Kohlrabi</a:t>
            </a:r>
          </a:p>
        </p:txBody>
      </p:sp>
      <p:sp>
        <p:nvSpPr>
          <p:cNvPr id="40967" name="Text Box 22"/>
          <p:cNvSpPr txBox="1">
            <a:spLocks noChangeArrowheads="1"/>
          </p:cNvSpPr>
          <p:nvPr/>
        </p:nvSpPr>
        <p:spPr bwMode="auto">
          <a:xfrm>
            <a:off x="7081838" y="1843088"/>
            <a:ext cx="1887537" cy="334962"/>
          </a:xfrm>
          <a:prstGeom prst="rect">
            <a:avLst/>
          </a:prstGeom>
          <a:noFill/>
          <a:ln w="9525">
            <a:noFill/>
            <a:miter lim="800000"/>
            <a:headEnd/>
            <a:tailEnd/>
          </a:ln>
        </p:spPr>
        <p:txBody>
          <a:bodyPr wrap="none" lIns="0" tIns="0" rIns="0" bIns="0">
            <a:prstTxWarp prst="textNoShape">
              <a:avLst/>
            </a:prstTxWarp>
          </a:bodyPr>
          <a:lstStyle/>
          <a:p>
            <a:r>
              <a:rPr lang="en-US" b="1">
                <a:latin typeface="Calibri" charset="0"/>
                <a:ea typeface="Geneva" charset="0"/>
                <a:cs typeface="Geneva" charset="0"/>
              </a:rPr>
              <a:t>Brussels sprouts</a:t>
            </a:r>
          </a:p>
        </p:txBody>
      </p:sp>
      <p:sp>
        <p:nvSpPr>
          <p:cNvPr id="40968" name="Text Box 23"/>
          <p:cNvSpPr txBox="1">
            <a:spLocks noChangeArrowheads="1"/>
          </p:cNvSpPr>
          <p:nvPr/>
        </p:nvSpPr>
        <p:spPr bwMode="auto">
          <a:xfrm>
            <a:off x="6684963" y="3167063"/>
            <a:ext cx="820737" cy="284162"/>
          </a:xfrm>
          <a:prstGeom prst="rect">
            <a:avLst/>
          </a:prstGeom>
          <a:noFill/>
          <a:ln w="9525">
            <a:noFill/>
            <a:miter lim="800000"/>
            <a:headEnd/>
            <a:tailEnd/>
          </a:ln>
        </p:spPr>
        <p:txBody>
          <a:bodyPr wrap="none" lIns="0" tIns="0" rIns="0" bIns="0">
            <a:prstTxWarp prst="textNoShape">
              <a:avLst/>
            </a:prstTxWarp>
          </a:bodyPr>
          <a:lstStyle/>
          <a:p>
            <a:r>
              <a:rPr lang="en-US" b="1">
                <a:latin typeface="Calibri" charset="0"/>
                <a:ea typeface="Geneva" charset="0"/>
                <a:cs typeface="Geneva" charset="0"/>
              </a:rPr>
              <a:t>Leaves</a:t>
            </a:r>
          </a:p>
        </p:txBody>
      </p:sp>
      <p:sp>
        <p:nvSpPr>
          <p:cNvPr id="40969" name="Text Box 24"/>
          <p:cNvSpPr txBox="1">
            <a:spLocks noChangeArrowheads="1"/>
          </p:cNvSpPr>
          <p:nvPr/>
        </p:nvSpPr>
        <p:spPr bwMode="auto">
          <a:xfrm>
            <a:off x="6700838" y="4703763"/>
            <a:ext cx="604837" cy="284162"/>
          </a:xfrm>
          <a:prstGeom prst="rect">
            <a:avLst/>
          </a:prstGeom>
          <a:noFill/>
          <a:ln w="9525">
            <a:noFill/>
            <a:miter lim="800000"/>
            <a:headEnd/>
            <a:tailEnd/>
          </a:ln>
        </p:spPr>
        <p:txBody>
          <a:bodyPr wrap="none" lIns="0" tIns="0" rIns="0" bIns="0">
            <a:prstTxWarp prst="textNoShape">
              <a:avLst/>
            </a:prstTxWarp>
          </a:bodyPr>
          <a:lstStyle/>
          <a:p>
            <a:r>
              <a:rPr lang="en-US" b="1">
                <a:latin typeface="Calibri" charset="0"/>
                <a:ea typeface="Geneva" charset="0"/>
                <a:cs typeface="Geneva" charset="0"/>
              </a:rPr>
              <a:t>Stem</a:t>
            </a:r>
          </a:p>
        </p:txBody>
      </p:sp>
      <p:sp>
        <p:nvSpPr>
          <p:cNvPr id="40970" name="Text Box 25"/>
          <p:cNvSpPr txBox="1">
            <a:spLocks noChangeArrowheads="1"/>
          </p:cNvSpPr>
          <p:nvPr/>
        </p:nvSpPr>
        <p:spPr bwMode="auto">
          <a:xfrm>
            <a:off x="5110163" y="5376863"/>
            <a:ext cx="1455737" cy="284162"/>
          </a:xfrm>
          <a:prstGeom prst="rect">
            <a:avLst/>
          </a:prstGeom>
          <a:noFill/>
          <a:ln w="9525">
            <a:noFill/>
            <a:miter lim="800000"/>
            <a:headEnd/>
            <a:tailEnd/>
          </a:ln>
        </p:spPr>
        <p:txBody>
          <a:bodyPr wrap="none" lIns="0" tIns="0" rIns="0" bIns="0">
            <a:prstTxWarp prst="textNoShape">
              <a:avLst/>
            </a:prstTxWarp>
          </a:bodyPr>
          <a:lstStyle/>
          <a:p>
            <a:r>
              <a:rPr lang="en-US" b="1">
                <a:latin typeface="Calibri" charset="0"/>
                <a:ea typeface="Geneva" charset="0"/>
                <a:cs typeface="Geneva" charset="0"/>
              </a:rPr>
              <a:t>Wild mustard</a:t>
            </a:r>
          </a:p>
        </p:txBody>
      </p:sp>
      <p:sp>
        <p:nvSpPr>
          <p:cNvPr id="40971" name="Text Box 26"/>
          <p:cNvSpPr txBox="1">
            <a:spLocks noChangeArrowheads="1"/>
          </p:cNvSpPr>
          <p:nvPr/>
        </p:nvSpPr>
        <p:spPr bwMode="auto">
          <a:xfrm>
            <a:off x="4554538" y="5834063"/>
            <a:ext cx="1443037" cy="525462"/>
          </a:xfrm>
          <a:prstGeom prst="rect">
            <a:avLst/>
          </a:prstGeom>
          <a:noFill/>
          <a:ln w="9525">
            <a:noFill/>
            <a:miter lim="800000"/>
            <a:headEnd/>
            <a:tailEnd/>
          </a:ln>
        </p:spPr>
        <p:txBody>
          <a:bodyPr wrap="none" lIns="0" tIns="0" rIns="0" bIns="0">
            <a:prstTxWarp prst="textNoShape">
              <a:avLst/>
            </a:prstTxWarp>
          </a:bodyPr>
          <a:lstStyle/>
          <a:p>
            <a:r>
              <a:rPr lang="en-US" b="1">
                <a:latin typeface="Calibri" charset="0"/>
                <a:ea typeface="Geneva" charset="0"/>
                <a:cs typeface="Geneva" charset="0"/>
              </a:rPr>
              <a:t>Flowers</a:t>
            </a:r>
          </a:p>
          <a:p>
            <a:r>
              <a:rPr lang="en-US" b="1">
                <a:latin typeface="Calibri" charset="0"/>
                <a:ea typeface="Geneva" charset="0"/>
                <a:cs typeface="Geneva" charset="0"/>
              </a:rPr>
              <a:t>and stems</a:t>
            </a:r>
          </a:p>
        </p:txBody>
      </p:sp>
      <p:sp>
        <p:nvSpPr>
          <p:cNvPr id="40972" name="Text Box 27"/>
          <p:cNvSpPr txBox="1">
            <a:spLocks noChangeArrowheads="1"/>
          </p:cNvSpPr>
          <p:nvPr/>
        </p:nvSpPr>
        <p:spPr bwMode="auto">
          <a:xfrm>
            <a:off x="2624138" y="6430963"/>
            <a:ext cx="1011237" cy="284162"/>
          </a:xfrm>
          <a:prstGeom prst="rect">
            <a:avLst/>
          </a:prstGeom>
          <a:noFill/>
          <a:ln w="9525">
            <a:noFill/>
            <a:miter lim="800000"/>
            <a:headEnd/>
            <a:tailEnd/>
          </a:ln>
        </p:spPr>
        <p:txBody>
          <a:bodyPr wrap="none" lIns="0" tIns="0" rIns="0" bIns="0">
            <a:prstTxWarp prst="textNoShape">
              <a:avLst/>
            </a:prstTxWarp>
          </a:bodyPr>
          <a:lstStyle/>
          <a:p>
            <a:r>
              <a:rPr lang="en-US" b="1">
                <a:latin typeface="Calibri" charset="0"/>
                <a:ea typeface="Geneva" charset="0"/>
                <a:cs typeface="Geneva" charset="0"/>
              </a:rPr>
              <a:t>Broccoli</a:t>
            </a:r>
          </a:p>
        </p:txBody>
      </p:sp>
      <p:sp>
        <p:nvSpPr>
          <p:cNvPr id="40973" name="Text Box 28"/>
          <p:cNvSpPr txBox="1">
            <a:spLocks noChangeArrowheads="1"/>
          </p:cNvSpPr>
          <p:nvPr/>
        </p:nvSpPr>
        <p:spPr bwMode="auto">
          <a:xfrm>
            <a:off x="2611438" y="4081463"/>
            <a:ext cx="1277937" cy="284162"/>
          </a:xfrm>
          <a:prstGeom prst="rect">
            <a:avLst/>
          </a:prstGeom>
          <a:noFill/>
          <a:ln w="9525">
            <a:noFill/>
            <a:miter lim="800000"/>
            <a:headEnd/>
            <a:tailEnd/>
          </a:ln>
        </p:spPr>
        <p:txBody>
          <a:bodyPr wrap="none" lIns="0" tIns="0" rIns="0" bIns="0">
            <a:prstTxWarp prst="textNoShape">
              <a:avLst/>
            </a:prstTxWarp>
          </a:bodyPr>
          <a:lstStyle/>
          <a:p>
            <a:r>
              <a:rPr lang="en-US" b="1">
                <a:latin typeface="Calibri" charset="0"/>
                <a:ea typeface="Geneva" charset="0"/>
                <a:cs typeface="Geneva" charset="0"/>
              </a:rPr>
              <a:t>Cauliflower</a:t>
            </a:r>
          </a:p>
        </p:txBody>
      </p:sp>
      <p:sp>
        <p:nvSpPr>
          <p:cNvPr id="40974" name="Text Box 29"/>
          <p:cNvSpPr txBox="1">
            <a:spLocks noChangeArrowheads="1"/>
          </p:cNvSpPr>
          <p:nvPr/>
        </p:nvSpPr>
        <p:spPr bwMode="auto">
          <a:xfrm>
            <a:off x="4519613" y="2065338"/>
            <a:ext cx="887412" cy="503237"/>
          </a:xfrm>
          <a:prstGeom prst="rect">
            <a:avLst/>
          </a:prstGeom>
          <a:noFill/>
          <a:ln w="9525">
            <a:noFill/>
            <a:miter lim="800000"/>
            <a:headEnd/>
            <a:tailEnd/>
          </a:ln>
        </p:spPr>
        <p:txBody>
          <a:bodyPr wrap="none" lIns="0" tIns="0" rIns="0" bIns="0">
            <a:prstTxWarp prst="textNoShape">
              <a:avLst/>
            </a:prstTxWarp>
          </a:bodyPr>
          <a:lstStyle/>
          <a:p>
            <a:r>
              <a:rPr lang="en-US" b="1">
                <a:latin typeface="Calibri" charset="0"/>
                <a:ea typeface="Geneva" charset="0"/>
                <a:cs typeface="Geneva" charset="0"/>
              </a:rPr>
              <a:t>Flower</a:t>
            </a:r>
          </a:p>
          <a:p>
            <a:r>
              <a:rPr lang="en-US" b="1">
                <a:latin typeface="Calibri" charset="0"/>
                <a:ea typeface="Geneva" charset="0"/>
                <a:cs typeface="Geneva" charset="0"/>
              </a:rPr>
              <a:t>clusters</a:t>
            </a:r>
          </a:p>
        </p:txBody>
      </p:sp>
      <p:sp>
        <p:nvSpPr>
          <p:cNvPr id="40975" name="Text Box 30"/>
          <p:cNvSpPr txBox="1">
            <a:spLocks noChangeArrowheads="1"/>
          </p:cNvSpPr>
          <p:nvPr/>
        </p:nvSpPr>
        <p:spPr bwMode="auto">
          <a:xfrm>
            <a:off x="3173413" y="1836738"/>
            <a:ext cx="998537" cy="309562"/>
          </a:xfrm>
          <a:prstGeom prst="rect">
            <a:avLst/>
          </a:prstGeom>
          <a:noFill/>
          <a:ln w="9525">
            <a:noFill/>
            <a:miter lim="800000"/>
            <a:headEnd/>
            <a:tailEnd/>
          </a:ln>
        </p:spPr>
        <p:txBody>
          <a:bodyPr wrap="none" lIns="0" tIns="0" rIns="0" bIns="0">
            <a:prstTxWarp prst="textNoShape">
              <a:avLst/>
            </a:prstTxWarp>
          </a:bodyPr>
          <a:lstStyle/>
          <a:p>
            <a:r>
              <a:rPr lang="en-US" b="1">
                <a:latin typeface="Calibri" charset="0"/>
                <a:ea typeface="Geneva" charset="0"/>
                <a:cs typeface="Geneva" charset="0"/>
              </a:rPr>
              <a:t>Cabbage</a:t>
            </a:r>
          </a:p>
        </p:txBody>
      </p:sp>
      <p:sp>
        <p:nvSpPr>
          <p:cNvPr id="40976" name="Text Box 31"/>
          <p:cNvSpPr txBox="1">
            <a:spLocks noChangeArrowheads="1"/>
          </p:cNvSpPr>
          <p:nvPr/>
        </p:nvSpPr>
        <p:spPr bwMode="auto">
          <a:xfrm>
            <a:off x="5148263" y="598488"/>
            <a:ext cx="1265237" cy="512762"/>
          </a:xfrm>
          <a:prstGeom prst="rect">
            <a:avLst/>
          </a:prstGeom>
          <a:noFill/>
          <a:ln w="9525">
            <a:noFill/>
            <a:miter lim="800000"/>
            <a:headEnd/>
            <a:tailEnd/>
          </a:ln>
        </p:spPr>
        <p:txBody>
          <a:bodyPr wrap="none" lIns="0" tIns="0" rIns="0" bIns="0">
            <a:prstTxWarp prst="textNoShape">
              <a:avLst/>
            </a:prstTxWarp>
          </a:bodyPr>
          <a:lstStyle/>
          <a:p>
            <a:r>
              <a:rPr lang="en-US" b="1">
                <a:latin typeface="Calibri" charset="0"/>
                <a:ea typeface="Geneva" charset="0"/>
                <a:cs typeface="Geneva" charset="0"/>
              </a:rPr>
              <a:t>Terminal</a:t>
            </a:r>
          </a:p>
          <a:p>
            <a:r>
              <a:rPr lang="en-US" b="1">
                <a:latin typeface="Calibri" charset="0"/>
                <a:ea typeface="Geneva" charset="0"/>
                <a:cs typeface="Geneva" charset="0"/>
              </a:rPr>
              <a:t>bud</a:t>
            </a:r>
          </a:p>
        </p:txBody>
      </p:sp>
      <p:sp>
        <p:nvSpPr>
          <p:cNvPr id="40977" name="Text Box 32"/>
          <p:cNvSpPr txBox="1">
            <a:spLocks noChangeArrowheads="1"/>
          </p:cNvSpPr>
          <p:nvPr/>
        </p:nvSpPr>
        <p:spPr bwMode="auto">
          <a:xfrm>
            <a:off x="6243638" y="1055688"/>
            <a:ext cx="871537" cy="512762"/>
          </a:xfrm>
          <a:prstGeom prst="rect">
            <a:avLst/>
          </a:prstGeom>
          <a:noFill/>
          <a:ln w="9525">
            <a:noFill/>
            <a:miter lim="800000"/>
            <a:headEnd/>
            <a:tailEnd/>
          </a:ln>
        </p:spPr>
        <p:txBody>
          <a:bodyPr wrap="none" lIns="0" tIns="0" rIns="0" bIns="0">
            <a:prstTxWarp prst="textNoShape">
              <a:avLst/>
            </a:prstTxWarp>
          </a:bodyPr>
          <a:lstStyle/>
          <a:p>
            <a:r>
              <a:rPr lang="en-US" b="1">
                <a:latin typeface="Calibri" charset="0"/>
                <a:ea typeface="Geneva" charset="0"/>
                <a:cs typeface="Geneva" charset="0"/>
              </a:rPr>
              <a:t>Lateral</a:t>
            </a:r>
          </a:p>
          <a:p>
            <a:r>
              <a:rPr lang="en-US" b="1">
                <a:latin typeface="Calibri" charset="0"/>
                <a:ea typeface="Geneva" charset="0"/>
                <a:cs typeface="Geneva" charset="0"/>
              </a:rPr>
              <a:t>buds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Belgian Blue ">
            <a:extLst>
              <a:ext uri="{FF2B5EF4-FFF2-40B4-BE49-F238E27FC236}">
                <a16:creationId xmlns:a16="http://schemas.microsoft.com/office/drawing/2014/main" id="{F3A73801-70E8-8BBE-E4D4-84CB422187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470" y="179521"/>
            <a:ext cx="3936569" cy="262437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computer&#10;&#10;Description automatically generated with medium confidence">
            <a:extLst>
              <a:ext uri="{FF2B5EF4-FFF2-40B4-BE49-F238E27FC236}">
                <a16:creationId xmlns:a16="http://schemas.microsoft.com/office/drawing/2014/main" id="{D0CDDF26-7971-C682-EBF8-D031673B1C44}"/>
              </a:ext>
            </a:extLst>
          </p:cNvPr>
          <p:cNvPicPr>
            <a:picLocks noChangeAspect="1"/>
          </p:cNvPicPr>
          <p:nvPr/>
        </p:nvPicPr>
        <p:blipFill>
          <a:blip r:embed="rId3"/>
          <a:stretch>
            <a:fillRect/>
          </a:stretch>
        </p:blipFill>
        <p:spPr>
          <a:xfrm>
            <a:off x="3982016" y="0"/>
            <a:ext cx="3778896" cy="1126130"/>
          </a:xfrm>
          <a:prstGeom prst="rect">
            <a:avLst/>
          </a:prstGeom>
        </p:spPr>
      </p:pic>
      <p:pic>
        <p:nvPicPr>
          <p:cNvPr id="3078" name="Picture 6">
            <a:extLst>
              <a:ext uri="{FF2B5EF4-FFF2-40B4-BE49-F238E27FC236}">
                <a16:creationId xmlns:a16="http://schemas.microsoft.com/office/drawing/2014/main" id="{6120B6DC-94F9-F0AE-B328-63EE882036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2053" y="3993859"/>
            <a:ext cx="2659613" cy="262437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1D88A57C-BEB7-E078-71D6-E30C8F14FC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447" y="2983421"/>
            <a:ext cx="3575919" cy="363481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omparison of the musculus temporalis attachment to the crista temporalis for apes and human. ">
            <a:extLst>
              <a:ext uri="{FF2B5EF4-FFF2-40B4-BE49-F238E27FC236}">
                <a16:creationId xmlns:a16="http://schemas.microsoft.com/office/drawing/2014/main" id="{69B4A74C-238A-5CD2-FC8A-C129FA499D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91860" y="774916"/>
            <a:ext cx="3039269"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968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0" y="-419100"/>
            <a:ext cx="9144000" cy="838200"/>
          </a:xfrm>
        </p:spPr>
        <p:txBody>
          <a:bodyPr/>
          <a:lstStyle/>
          <a:p>
            <a:pPr eaLnBrk="1" hangingPunct="1"/>
            <a:br>
              <a:rPr lang="en-US" b="1"/>
            </a:br>
            <a:r>
              <a:rPr lang="en-US" sz="2800" b="1"/>
              <a:t>EVOLUTION : THE EVIDENCE AND ITS CONCEPTS</a:t>
            </a:r>
            <a:endParaRPr lang="en-US"/>
          </a:p>
        </p:txBody>
      </p:sp>
      <p:sp>
        <p:nvSpPr>
          <p:cNvPr id="4099" name="Rectangle 3"/>
          <p:cNvSpPr>
            <a:spLocks noGrp="1" noChangeArrowheads="1"/>
          </p:cNvSpPr>
          <p:nvPr>
            <p:ph type="subTitle" idx="1"/>
          </p:nvPr>
        </p:nvSpPr>
        <p:spPr>
          <a:xfrm>
            <a:off x="1371600" y="6477000"/>
            <a:ext cx="6400800" cy="152400"/>
          </a:xfrm>
        </p:spPr>
        <p:txBody>
          <a:bodyPr>
            <a:normAutofit fontScale="32500" lnSpcReduction="20000"/>
          </a:bodyPr>
          <a:lstStyle/>
          <a:p>
            <a:pPr eaLnBrk="1" hangingPunct="1"/>
            <a:r>
              <a:rPr lang="en-US" sz="1600"/>
              <a:t>Episcopal Academy 2006</a:t>
            </a:r>
            <a:endParaRPr lang="en-US"/>
          </a:p>
        </p:txBody>
      </p:sp>
      <p:pic>
        <p:nvPicPr>
          <p:cNvPr id="4100" name="Picture 7" descr="tree_of_life_new"/>
          <p:cNvPicPr>
            <a:picLocks noChangeAspect="1" noChangeArrowheads="1"/>
          </p:cNvPicPr>
          <p:nvPr/>
        </p:nvPicPr>
        <p:blipFill>
          <a:blip r:embed="rId3"/>
          <a:srcRect/>
          <a:stretch>
            <a:fillRect/>
          </a:stretch>
        </p:blipFill>
        <p:spPr bwMode="auto">
          <a:xfrm>
            <a:off x="228600" y="685800"/>
            <a:ext cx="8610600" cy="5334000"/>
          </a:xfrm>
          <a:prstGeom prst="rect">
            <a:avLst/>
          </a:prstGeom>
          <a:noFill/>
          <a:ln w="9525">
            <a:noFill/>
            <a:miter lim="800000"/>
            <a:headEnd/>
            <a:tailEnd/>
          </a:ln>
        </p:spPr>
      </p:pic>
      <p:sp>
        <p:nvSpPr>
          <p:cNvPr id="4101" name="Rectangle 8"/>
          <p:cNvSpPr>
            <a:spLocks noChangeArrowheads="1"/>
          </p:cNvSpPr>
          <p:nvPr/>
        </p:nvSpPr>
        <p:spPr bwMode="auto">
          <a:xfrm>
            <a:off x="6705600" y="6096000"/>
            <a:ext cx="2139950" cy="214313"/>
          </a:xfrm>
          <a:prstGeom prst="rect">
            <a:avLst/>
          </a:prstGeom>
          <a:noFill/>
          <a:ln w="9525">
            <a:noFill/>
            <a:miter lim="800000"/>
            <a:headEnd/>
            <a:tailEnd/>
          </a:ln>
        </p:spPr>
        <p:txBody>
          <a:bodyPr wrap="none">
            <a:prstTxWarp prst="textNoShape">
              <a:avLst/>
            </a:prstTxWarp>
            <a:spAutoFit/>
          </a:bodyPr>
          <a:lstStyle/>
          <a:p>
            <a:r>
              <a:rPr lang="en-US" sz="800"/>
              <a:t>gi.cebitec.uni-bielefeld.de/ people/boecker/bi...</a:t>
            </a:r>
            <a:endParaRPr lang="en-US" sz="800">
              <a:solidFill>
                <a:srgbClr val="008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descr="pangaea2.jpg"/>
          <p:cNvPicPr>
            <a:picLocks noChangeAspect="1"/>
          </p:cNvPicPr>
          <p:nvPr/>
        </p:nvPicPr>
        <p:blipFill>
          <a:blip r:embed="rId2"/>
          <a:srcRect/>
          <a:stretch>
            <a:fillRect/>
          </a:stretch>
        </p:blipFill>
        <p:spPr bwMode="auto">
          <a:xfrm>
            <a:off x="362919" y="1458133"/>
            <a:ext cx="4484688" cy="4860925"/>
          </a:xfrm>
          <a:prstGeom prst="rect">
            <a:avLst/>
          </a:prstGeom>
          <a:noFill/>
          <a:ln w="9525">
            <a:noFill/>
            <a:miter lim="800000"/>
            <a:headEnd/>
            <a:tailEnd/>
          </a:ln>
        </p:spPr>
      </p:pic>
      <p:sp>
        <p:nvSpPr>
          <p:cNvPr id="77827" name="TextBox 3"/>
          <p:cNvSpPr txBox="1">
            <a:spLocks noChangeArrowheads="1"/>
          </p:cNvSpPr>
          <p:nvPr/>
        </p:nvSpPr>
        <p:spPr bwMode="auto">
          <a:xfrm>
            <a:off x="1049513" y="997758"/>
            <a:ext cx="3111500" cy="460375"/>
          </a:xfrm>
          <a:prstGeom prst="rect">
            <a:avLst/>
          </a:prstGeom>
          <a:noFill/>
          <a:ln w="9525">
            <a:noFill/>
            <a:miter lim="800000"/>
            <a:headEnd/>
            <a:tailEnd/>
          </a:ln>
        </p:spPr>
        <p:txBody>
          <a:bodyPr wrap="none">
            <a:prstTxWarp prst="textNoShape">
              <a:avLst/>
            </a:prstTxWarp>
            <a:spAutoFit/>
          </a:bodyPr>
          <a:lstStyle/>
          <a:p>
            <a:r>
              <a:rPr lang="en-US" sz="2400">
                <a:latin typeface="Calibri" charset="0"/>
              </a:rPr>
              <a:t>Pangaea (250-200 mya)</a:t>
            </a:r>
          </a:p>
        </p:txBody>
      </p:sp>
      <p:sp>
        <p:nvSpPr>
          <p:cNvPr id="77828" name="TextBox 1"/>
          <p:cNvSpPr txBox="1">
            <a:spLocks noChangeArrowheads="1"/>
          </p:cNvSpPr>
          <p:nvPr/>
        </p:nvSpPr>
        <p:spPr bwMode="auto">
          <a:xfrm>
            <a:off x="304800" y="150813"/>
            <a:ext cx="1967205" cy="461665"/>
          </a:xfrm>
          <a:prstGeom prst="rect">
            <a:avLst/>
          </a:prstGeom>
          <a:noFill/>
          <a:ln w="9525">
            <a:noFill/>
            <a:miter lim="800000"/>
            <a:headEnd/>
            <a:tailEnd/>
          </a:ln>
        </p:spPr>
        <p:txBody>
          <a:bodyPr wrap="none">
            <a:prstTxWarp prst="textNoShape">
              <a:avLst/>
            </a:prstTxWarp>
            <a:spAutoFit/>
          </a:bodyPr>
          <a:lstStyle/>
          <a:p>
            <a:r>
              <a:rPr lang="en-US" sz="2400" dirty="0">
                <a:latin typeface="Calibri" charset="0"/>
              </a:rPr>
              <a:t> Biogeography</a:t>
            </a:r>
          </a:p>
        </p:txBody>
      </p:sp>
      <p:sp>
        <p:nvSpPr>
          <p:cNvPr id="2" name="TextBox 1">
            <a:extLst>
              <a:ext uri="{FF2B5EF4-FFF2-40B4-BE49-F238E27FC236}">
                <a16:creationId xmlns:a16="http://schemas.microsoft.com/office/drawing/2014/main" id="{EFA81314-C9DB-EB70-F318-31B4BF8C8326}"/>
              </a:ext>
            </a:extLst>
          </p:cNvPr>
          <p:cNvSpPr txBox="1"/>
          <p:nvPr/>
        </p:nvSpPr>
        <p:spPr>
          <a:xfrm>
            <a:off x="5070322" y="1674674"/>
            <a:ext cx="3710759" cy="1754326"/>
          </a:xfrm>
          <a:prstGeom prst="rect">
            <a:avLst/>
          </a:prstGeom>
          <a:noFill/>
        </p:spPr>
        <p:txBody>
          <a:bodyPr wrap="none" rtlCol="0">
            <a:spAutoFit/>
          </a:bodyPr>
          <a:lstStyle/>
          <a:p>
            <a:pPr marL="285750" indent="-285750">
              <a:buFont typeface="Arial" panose="020B0604020202020204" pitchFamily="34" charset="0"/>
              <a:buChar char="•"/>
            </a:pPr>
            <a:r>
              <a:rPr lang="en-US" dirty="0"/>
              <a:t>Geographic distribution</a:t>
            </a:r>
          </a:p>
          <a:p>
            <a:r>
              <a:rPr lang="en-US" dirty="0"/>
              <a:t>	of species – plants and </a:t>
            </a:r>
          </a:p>
          <a:p>
            <a:r>
              <a:rPr lang="en-US" dirty="0"/>
              <a:t>	animals are similar in </a:t>
            </a:r>
          </a:p>
          <a:p>
            <a:r>
              <a:rPr lang="en-US" dirty="0"/>
              <a:t>	same geographic region</a:t>
            </a:r>
          </a:p>
          <a:p>
            <a:pPr marL="285750" indent="-285750">
              <a:buFont typeface="Arial" panose="020B0604020202020204" pitchFamily="34" charset="0"/>
              <a:buChar char="•"/>
            </a:pPr>
            <a:r>
              <a:rPr lang="en-US" dirty="0"/>
              <a:t>Pangea breaks apart 200mya</a:t>
            </a:r>
          </a:p>
          <a:p>
            <a:pPr marL="285750" indent="-285750">
              <a:buFont typeface="Arial" panose="020B0604020202020204" pitchFamily="34" charset="0"/>
              <a:buChar char="•"/>
            </a:pPr>
            <a:r>
              <a:rPr lang="en-US" dirty="0"/>
              <a:t>Continents as of today 20mya</a:t>
            </a:r>
          </a:p>
        </p:txBody>
      </p:sp>
      <p:sp>
        <p:nvSpPr>
          <p:cNvPr id="3" name="TextBox 2">
            <a:extLst>
              <a:ext uri="{FF2B5EF4-FFF2-40B4-BE49-F238E27FC236}">
                <a16:creationId xmlns:a16="http://schemas.microsoft.com/office/drawing/2014/main" id="{BE1BF11F-6882-D7F0-FA96-C6A9880E02E3}"/>
              </a:ext>
            </a:extLst>
          </p:cNvPr>
          <p:cNvSpPr txBox="1"/>
          <p:nvPr/>
        </p:nvSpPr>
        <p:spPr>
          <a:xfrm>
            <a:off x="5070322" y="4091553"/>
            <a:ext cx="4051494" cy="1477328"/>
          </a:xfrm>
          <a:prstGeom prst="rect">
            <a:avLst/>
          </a:prstGeom>
          <a:noFill/>
        </p:spPr>
        <p:txBody>
          <a:bodyPr wrap="none" rtlCol="0">
            <a:spAutoFit/>
          </a:bodyPr>
          <a:lstStyle/>
          <a:p>
            <a:pPr marL="285750" indent="-285750">
              <a:buFont typeface="Arial" panose="020B0604020202020204" pitchFamily="34" charset="0"/>
              <a:buChar char="•"/>
            </a:pPr>
            <a:r>
              <a:rPr lang="en-US" dirty="0"/>
              <a:t>Make predictions about where</a:t>
            </a:r>
          </a:p>
          <a:p>
            <a:r>
              <a:rPr lang="en-US" dirty="0"/>
              <a:t>	fossils might be found. </a:t>
            </a:r>
          </a:p>
          <a:p>
            <a:pPr marL="285750" indent="-285750">
              <a:buFont typeface="Arial" panose="020B0604020202020204" pitchFamily="34" charset="0"/>
              <a:buChar char="•"/>
            </a:pPr>
            <a:r>
              <a:rPr lang="en-US" dirty="0"/>
              <a:t>Similar species occur nearby in</a:t>
            </a:r>
          </a:p>
          <a:p>
            <a:r>
              <a:rPr lang="en-US" dirty="0"/>
              <a:t>	space because descended from</a:t>
            </a:r>
          </a:p>
          <a:p>
            <a:r>
              <a:rPr lang="en-US" dirty="0"/>
              <a:t>	common ancestor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85800" y="304800"/>
            <a:ext cx="7772400" cy="533400"/>
          </a:xfrm>
        </p:spPr>
        <p:txBody>
          <a:bodyPr/>
          <a:lstStyle/>
          <a:p>
            <a:pPr eaLnBrk="1" hangingPunct="1"/>
            <a:r>
              <a:rPr lang="en-US" sz="6600">
                <a:solidFill>
                  <a:srgbClr val="161616"/>
                </a:solidFill>
              </a:rPr>
              <a:t>Paleontology</a:t>
            </a:r>
            <a:endParaRPr lang="en-US">
              <a:solidFill>
                <a:srgbClr val="161616"/>
              </a:solidFill>
            </a:endParaRPr>
          </a:p>
        </p:txBody>
      </p:sp>
      <p:sp>
        <p:nvSpPr>
          <p:cNvPr id="5123" name="Rectangle 4"/>
          <p:cNvSpPr>
            <a:spLocks noChangeArrowheads="1"/>
          </p:cNvSpPr>
          <p:nvPr/>
        </p:nvSpPr>
        <p:spPr bwMode="auto">
          <a:xfrm>
            <a:off x="3962400" y="5638800"/>
            <a:ext cx="2978150" cy="214313"/>
          </a:xfrm>
          <a:prstGeom prst="rect">
            <a:avLst/>
          </a:prstGeom>
          <a:noFill/>
          <a:ln w="9525">
            <a:noFill/>
            <a:miter lim="800000"/>
            <a:headEnd/>
            <a:tailEnd/>
          </a:ln>
        </p:spPr>
        <p:txBody>
          <a:bodyPr wrap="none">
            <a:prstTxWarp prst="textNoShape">
              <a:avLst/>
            </a:prstTxWarp>
            <a:spAutoFit/>
          </a:bodyPr>
          <a:lstStyle/>
          <a:p>
            <a:r>
              <a:rPr lang="en-US" sz="800"/>
              <a:t>http://www.prometheus-imports.com/ms277saber-tooth-fossil.jpg</a:t>
            </a:r>
          </a:p>
        </p:txBody>
      </p:sp>
      <p:pic>
        <p:nvPicPr>
          <p:cNvPr id="5124" name="Picture 5" descr="ms277saber-tooth-fossil"/>
          <p:cNvPicPr>
            <a:picLocks noChangeAspect="1" noChangeArrowheads="1"/>
          </p:cNvPicPr>
          <p:nvPr/>
        </p:nvPicPr>
        <p:blipFill>
          <a:blip r:embed="rId3"/>
          <a:srcRect/>
          <a:stretch>
            <a:fillRect/>
          </a:stretch>
        </p:blipFill>
        <p:spPr bwMode="auto">
          <a:xfrm>
            <a:off x="2286000" y="1219200"/>
            <a:ext cx="4648200" cy="4343400"/>
          </a:xfrm>
          <a:prstGeom prst="rect">
            <a:avLst/>
          </a:prstGeom>
          <a:noFill/>
          <a:ln w="9525">
            <a:noFill/>
            <a:miter lim="800000"/>
            <a:headEnd/>
            <a:tailEnd/>
          </a:ln>
        </p:spPr>
      </p:pic>
      <p:sp>
        <p:nvSpPr>
          <p:cNvPr id="5125" name="Rectangle 6"/>
          <p:cNvSpPr>
            <a:spLocks noChangeArrowheads="1"/>
          </p:cNvSpPr>
          <p:nvPr/>
        </p:nvSpPr>
        <p:spPr bwMode="auto">
          <a:xfrm>
            <a:off x="1735138" y="6105525"/>
            <a:ext cx="6164262" cy="457200"/>
          </a:xfrm>
          <a:prstGeom prst="rect">
            <a:avLst/>
          </a:prstGeom>
          <a:noFill/>
          <a:ln w="9525">
            <a:noFill/>
            <a:miter lim="800000"/>
            <a:headEnd/>
            <a:tailEnd/>
          </a:ln>
        </p:spPr>
        <p:txBody>
          <a:bodyPr wrap="none">
            <a:spAutoFit/>
          </a:bodyPr>
          <a:lstStyle/>
          <a:p>
            <a:pPr>
              <a:defRPr/>
            </a:pPr>
            <a:r>
              <a:rPr lang="en-US">
                <a:solidFill>
                  <a:schemeClr val="accent4">
                    <a:lumMod val="10000"/>
                  </a:schemeClr>
                </a:solidFill>
              </a:rPr>
              <a:t>the study of extinct lifeforms and their fossils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0" y="0"/>
            <a:ext cx="8839200" cy="685800"/>
          </a:xfrm>
        </p:spPr>
        <p:txBody>
          <a:bodyPr/>
          <a:lstStyle/>
          <a:p>
            <a:pPr eaLnBrk="1" hangingPunct="1">
              <a:defRPr/>
            </a:pPr>
            <a:r>
              <a:rPr lang="en-US" dirty="0">
                <a:solidFill>
                  <a:schemeClr val="accent4">
                    <a:lumMod val="10000"/>
                  </a:schemeClr>
                </a:solidFill>
              </a:rPr>
              <a:t>Geologic Succession And Fossils</a:t>
            </a:r>
          </a:p>
        </p:txBody>
      </p:sp>
      <p:pic>
        <p:nvPicPr>
          <p:cNvPr id="7171" name="Picture 4" descr="strata"/>
          <p:cNvPicPr>
            <a:picLocks noChangeAspect="1" noChangeArrowheads="1"/>
          </p:cNvPicPr>
          <p:nvPr/>
        </p:nvPicPr>
        <p:blipFill>
          <a:blip r:embed="rId3"/>
          <a:srcRect/>
          <a:stretch>
            <a:fillRect/>
          </a:stretch>
        </p:blipFill>
        <p:spPr bwMode="auto">
          <a:xfrm>
            <a:off x="3124200" y="762000"/>
            <a:ext cx="6019800" cy="5638800"/>
          </a:xfrm>
          <a:prstGeom prst="rect">
            <a:avLst/>
          </a:prstGeom>
          <a:noFill/>
          <a:ln w="9525">
            <a:noFill/>
            <a:miter lim="800000"/>
            <a:headEnd/>
            <a:tailEnd/>
          </a:ln>
        </p:spPr>
      </p:pic>
      <p:sp>
        <p:nvSpPr>
          <p:cNvPr id="7172" name="Rectangle 6"/>
          <p:cNvSpPr>
            <a:spLocks noChangeArrowheads="1"/>
          </p:cNvSpPr>
          <p:nvPr/>
        </p:nvSpPr>
        <p:spPr bwMode="auto">
          <a:xfrm>
            <a:off x="292100" y="1371600"/>
            <a:ext cx="2908300" cy="457200"/>
          </a:xfrm>
          <a:prstGeom prst="rect">
            <a:avLst/>
          </a:prstGeom>
          <a:noFill/>
          <a:ln w="9525">
            <a:noFill/>
            <a:miter lim="800000"/>
            <a:headEnd/>
            <a:tailEnd/>
          </a:ln>
        </p:spPr>
        <p:txBody>
          <a:bodyPr>
            <a:spAutoFit/>
          </a:bodyPr>
          <a:lstStyle/>
          <a:p>
            <a:pPr>
              <a:defRPr/>
            </a:pPr>
            <a:r>
              <a:rPr lang="en-US">
                <a:solidFill>
                  <a:schemeClr val="accent4">
                    <a:lumMod val="10000"/>
                  </a:schemeClr>
                </a:solidFill>
              </a:rPr>
              <a:t>- radioactive dating</a:t>
            </a:r>
          </a:p>
        </p:txBody>
      </p:sp>
      <p:sp>
        <p:nvSpPr>
          <p:cNvPr id="7173" name="Rectangle 7"/>
          <p:cNvSpPr>
            <a:spLocks noChangeArrowheads="1"/>
          </p:cNvSpPr>
          <p:nvPr/>
        </p:nvSpPr>
        <p:spPr bwMode="auto">
          <a:xfrm>
            <a:off x="561975" y="2698750"/>
            <a:ext cx="2257425" cy="457200"/>
          </a:xfrm>
          <a:prstGeom prst="rect">
            <a:avLst/>
          </a:prstGeom>
          <a:noFill/>
          <a:ln w="9525">
            <a:noFill/>
            <a:miter lim="800000"/>
            <a:headEnd/>
            <a:tailEnd/>
          </a:ln>
        </p:spPr>
        <p:txBody>
          <a:bodyPr>
            <a:prstTxWarp prst="textNoShape">
              <a:avLst/>
            </a:prstTxWarp>
            <a:spAutoFit/>
          </a:bodyPr>
          <a:lstStyle/>
          <a:p>
            <a:endParaRPr lang="en-US"/>
          </a:p>
        </p:txBody>
      </p:sp>
      <p:sp>
        <p:nvSpPr>
          <p:cNvPr id="7174" name="Rectangle 8"/>
          <p:cNvSpPr>
            <a:spLocks noChangeArrowheads="1"/>
          </p:cNvSpPr>
          <p:nvPr/>
        </p:nvSpPr>
        <p:spPr bwMode="auto">
          <a:xfrm>
            <a:off x="304800" y="2438400"/>
            <a:ext cx="2717800" cy="461963"/>
          </a:xfrm>
          <a:prstGeom prst="rect">
            <a:avLst/>
          </a:prstGeom>
          <a:noFill/>
          <a:ln w="9525">
            <a:noFill/>
            <a:miter lim="800000"/>
            <a:headEnd/>
            <a:tailEnd/>
          </a:ln>
        </p:spPr>
        <p:txBody>
          <a:bodyPr wrap="none">
            <a:spAutoFit/>
          </a:bodyPr>
          <a:lstStyle/>
          <a:p>
            <a:pPr>
              <a:defRPr/>
            </a:pPr>
            <a:r>
              <a:rPr lang="en-US">
                <a:solidFill>
                  <a:schemeClr val="accent4">
                    <a:lumMod val="10000"/>
                  </a:schemeClr>
                </a:solidFill>
              </a:rPr>
              <a:t>- location of fossils</a:t>
            </a:r>
          </a:p>
        </p:txBody>
      </p:sp>
      <p:sp>
        <p:nvSpPr>
          <p:cNvPr id="7175" name="Rectangle 9"/>
          <p:cNvSpPr>
            <a:spLocks noChangeArrowheads="1"/>
          </p:cNvSpPr>
          <p:nvPr/>
        </p:nvSpPr>
        <p:spPr bwMode="auto">
          <a:xfrm>
            <a:off x="6457950" y="6400800"/>
            <a:ext cx="2686050" cy="214313"/>
          </a:xfrm>
          <a:prstGeom prst="rect">
            <a:avLst/>
          </a:prstGeom>
          <a:noFill/>
          <a:ln w="9525">
            <a:noFill/>
            <a:miter lim="800000"/>
            <a:headEnd/>
            <a:tailEnd/>
          </a:ln>
        </p:spPr>
        <p:txBody>
          <a:bodyPr wrap="none">
            <a:prstTxWarp prst="textNoShape">
              <a:avLst/>
            </a:prstTxWarp>
            <a:spAutoFit/>
          </a:bodyPr>
          <a:lstStyle/>
          <a:p>
            <a:r>
              <a:rPr lang="en-US" sz="800"/>
              <a:t>http://www.bbc.co.uk/schools/gcsebitesize/img/bifossils.gif</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178" name="Rectangle 2"/>
          <p:cNvSpPr>
            <a:spLocks noGrp="1" noChangeArrowheads="1"/>
          </p:cNvSpPr>
          <p:nvPr>
            <p:ph type="ctrTitle" idx="4294967295"/>
          </p:nvPr>
        </p:nvSpPr>
        <p:spPr bwMode="auto">
          <a:xfrm>
            <a:off x="0" y="0"/>
            <a:ext cx="1981200" cy="304800"/>
          </a:xfrm>
          <a:noFill/>
          <a:ln w="3175">
            <a:miter lim="800000"/>
            <a:headEnd/>
            <a:tailEnd/>
          </a:ln>
        </p:spPr>
        <p:txBody>
          <a:bodyPr wrap="square" lIns="91440" tIns="45720" rIns="91440" bIns="45720" numCol="1" anchor="t" anchorCtr="0" compatLnSpc="1">
            <a:prstTxWarp prst="textNoShape">
              <a:avLst/>
            </a:prstTxWarp>
          </a:bodyPr>
          <a:lstStyle/>
          <a:p>
            <a:pPr algn="l"/>
            <a:r>
              <a:rPr lang="en-US" sz="1200">
                <a:latin typeface="Arial" charset="0"/>
              </a:rPr>
              <a:t>Extra Photo 13.03x2</a:t>
            </a:r>
          </a:p>
        </p:txBody>
      </p:sp>
      <p:pic>
        <p:nvPicPr>
          <p:cNvPr id="946179" name="Picture 3" descr="13_03x2Darwin1874_XUP"/>
          <p:cNvPicPr>
            <a:picLocks noChangeAspect="1" noChangeArrowheads="1"/>
          </p:cNvPicPr>
          <p:nvPr/>
        </p:nvPicPr>
        <p:blipFill>
          <a:blip r:embed="rId3"/>
          <a:srcRect/>
          <a:stretch>
            <a:fillRect/>
          </a:stretch>
        </p:blipFill>
        <p:spPr bwMode="auto">
          <a:xfrm>
            <a:off x="2127250" y="212725"/>
            <a:ext cx="4706938" cy="6464300"/>
          </a:xfrm>
          <a:prstGeom prst="rect">
            <a:avLst/>
          </a:prstGeom>
          <a:noFill/>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0" y="0"/>
            <a:ext cx="8837613" cy="457200"/>
          </a:xfrm>
          <a:noFill/>
        </p:spPr>
        <p:txBody>
          <a:bodyPr lIns="91435" tIns="45718" rIns="91435" bIns="45718" anchor="t"/>
          <a:lstStyle/>
          <a:p>
            <a:pPr eaLnBrk="1" hangingPunct="1">
              <a:tabLst>
                <a:tab pos="1028700" algn="l"/>
              </a:tabLst>
            </a:pPr>
            <a:r>
              <a:rPr lang="en-US" sz="1800"/>
              <a:t>Figure 22.4  Strata of sedimentary rock at the Grand Canyon</a:t>
            </a:r>
            <a:endParaRPr lang="en-US"/>
          </a:p>
        </p:txBody>
      </p:sp>
      <p:sp>
        <p:nvSpPr>
          <p:cNvPr id="25603" name="Line 3"/>
          <p:cNvSpPr>
            <a:spLocks noChangeShapeType="1"/>
          </p:cNvSpPr>
          <p:nvPr/>
        </p:nvSpPr>
        <p:spPr bwMode="auto">
          <a:xfrm flipH="1">
            <a:off x="114300" y="304800"/>
            <a:ext cx="8915400" cy="0"/>
          </a:xfrm>
          <a:prstGeom prst="line">
            <a:avLst/>
          </a:prstGeom>
          <a:noFill/>
          <a:ln w="12700">
            <a:solidFill>
              <a:srgbClr val="000066"/>
            </a:solidFill>
            <a:round/>
            <a:headEnd/>
            <a:tailEnd/>
          </a:ln>
        </p:spPr>
        <p:txBody>
          <a:bodyPr wrap="none" anchor="ctr">
            <a:prstTxWarp prst="textNoShape">
              <a:avLst/>
            </a:prstTxWarp>
          </a:bodyPr>
          <a:lstStyle/>
          <a:p>
            <a:endParaRPr lang="en-US"/>
          </a:p>
        </p:txBody>
      </p:sp>
      <p:pic>
        <p:nvPicPr>
          <p:cNvPr id="25604" name="Picture 4"/>
          <p:cNvPicPr>
            <a:picLocks noChangeAspect="1" noChangeArrowheads="1"/>
          </p:cNvPicPr>
          <p:nvPr/>
        </p:nvPicPr>
        <p:blipFill>
          <a:blip r:embed="rId2"/>
          <a:srcRect/>
          <a:stretch>
            <a:fillRect/>
          </a:stretch>
        </p:blipFill>
        <p:spPr bwMode="auto">
          <a:xfrm>
            <a:off x="152400" y="665163"/>
            <a:ext cx="8839200" cy="5888037"/>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3" name="Picture 37" descr="22_16-WhaleEvolution-U"/>
          <p:cNvPicPr>
            <a:picLocks noChangeAspect="1" noChangeArrowheads="1"/>
          </p:cNvPicPr>
          <p:nvPr/>
        </p:nvPicPr>
        <p:blipFill>
          <a:blip r:embed="rId2"/>
          <a:srcRect/>
          <a:stretch>
            <a:fillRect/>
          </a:stretch>
        </p:blipFill>
        <p:spPr bwMode="auto">
          <a:xfrm>
            <a:off x="1260475" y="136525"/>
            <a:ext cx="4651375" cy="6584950"/>
          </a:xfrm>
          <a:prstGeom prst="rect">
            <a:avLst/>
          </a:prstGeom>
          <a:noFill/>
          <a:ln w="9525">
            <a:noFill/>
            <a:miter lim="800000"/>
            <a:headEnd/>
            <a:tailEnd/>
          </a:ln>
        </p:spPr>
      </p:pic>
      <p:sp>
        <p:nvSpPr>
          <p:cNvPr id="51205" name="Text Box 4"/>
          <p:cNvSpPr txBox="1">
            <a:spLocks noChangeArrowheads="1"/>
          </p:cNvSpPr>
          <p:nvPr/>
        </p:nvSpPr>
        <p:spPr bwMode="auto">
          <a:xfrm>
            <a:off x="4530725" y="1949450"/>
            <a:ext cx="2081213" cy="236538"/>
          </a:xfrm>
          <a:prstGeom prst="rect">
            <a:avLst/>
          </a:prstGeom>
          <a:noFill/>
          <a:ln w="9525">
            <a:noFill/>
            <a:miter lim="800000"/>
            <a:headEnd/>
            <a:tailEnd/>
          </a:ln>
        </p:spPr>
        <p:txBody>
          <a:bodyPr wrap="none" lIns="0" tIns="0" rIns="0" bIns="0">
            <a:prstTxWarp prst="textNoShape">
              <a:avLst/>
            </a:prstTxWarp>
          </a:bodyPr>
          <a:lstStyle/>
          <a:p>
            <a:pPr marL="457200" indent="-457200">
              <a:buFont typeface="Arial" charset="0"/>
              <a:buNone/>
            </a:pPr>
            <a:r>
              <a:rPr lang="en-US" sz="1400" b="1">
                <a:latin typeface="Calibri" charset="0"/>
                <a:ea typeface="Geneva" charset="0"/>
                <a:cs typeface="Geneva" charset="0"/>
              </a:rPr>
              <a:t>(a)</a:t>
            </a:r>
            <a:r>
              <a:rPr lang="en-US" sz="1400" b="1" i="1">
                <a:latin typeface="Calibri" charset="0"/>
                <a:ea typeface="Geneva" charset="0"/>
                <a:cs typeface="Geneva" charset="0"/>
              </a:rPr>
              <a:t> Pakicetus </a:t>
            </a:r>
            <a:r>
              <a:rPr lang="en-US" sz="1400" b="1">
                <a:latin typeface="Calibri" charset="0"/>
                <a:ea typeface="Geneva" charset="0"/>
                <a:cs typeface="Geneva" charset="0"/>
              </a:rPr>
              <a:t>(terrestrial)</a:t>
            </a:r>
            <a:endParaRPr lang="en-US" sz="1400" b="1" i="1">
              <a:latin typeface="Calibri" charset="0"/>
              <a:ea typeface="Geneva" charset="0"/>
              <a:cs typeface="Geneva" charset="0"/>
            </a:endParaRPr>
          </a:p>
        </p:txBody>
      </p:sp>
      <p:sp>
        <p:nvSpPr>
          <p:cNvPr id="51206" name="Text Box 11"/>
          <p:cNvSpPr txBox="1">
            <a:spLocks noChangeArrowheads="1"/>
          </p:cNvSpPr>
          <p:nvPr/>
        </p:nvSpPr>
        <p:spPr bwMode="auto">
          <a:xfrm>
            <a:off x="4530725" y="3582988"/>
            <a:ext cx="3125788" cy="207962"/>
          </a:xfrm>
          <a:prstGeom prst="rect">
            <a:avLst/>
          </a:prstGeom>
          <a:noFill/>
          <a:ln w="9525">
            <a:noFill/>
            <a:miter lim="800000"/>
            <a:headEnd/>
            <a:tailEnd/>
          </a:ln>
        </p:spPr>
        <p:txBody>
          <a:bodyPr wrap="none" lIns="0" tIns="0" rIns="0" bIns="0">
            <a:prstTxWarp prst="textNoShape">
              <a:avLst/>
            </a:prstTxWarp>
          </a:bodyPr>
          <a:lstStyle/>
          <a:p>
            <a:pPr marL="457200" indent="-457200">
              <a:buFont typeface="Arial" charset="0"/>
              <a:buNone/>
            </a:pPr>
            <a:r>
              <a:rPr lang="en-US" sz="1400" b="1">
                <a:latin typeface="Calibri" charset="0"/>
                <a:ea typeface="Geneva" charset="0"/>
                <a:cs typeface="Geneva" charset="0"/>
              </a:rPr>
              <a:t>(b)</a:t>
            </a:r>
            <a:r>
              <a:rPr lang="en-US" sz="1400" b="1" i="1">
                <a:latin typeface="Calibri" charset="0"/>
                <a:ea typeface="Geneva" charset="0"/>
                <a:cs typeface="Geneva" charset="0"/>
              </a:rPr>
              <a:t> Rhodocetus </a:t>
            </a:r>
            <a:r>
              <a:rPr lang="en-US" sz="1400" b="1">
                <a:latin typeface="Calibri" charset="0"/>
                <a:ea typeface="Geneva" charset="0"/>
                <a:cs typeface="Geneva" charset="0"/>
              </a:rPr>
              <a:t>(predominantly aquatic)</a:t>
            </a:r>
            <a:endParaRPr lang="en-US" sz="1400" b="1" i="1">
              <a:latin typeface="Calibri" charset="0"/>
              <a:ea typeface="Geneva" charset="0"/>
              <a:cs typeface="Geneva" charset="0"/>
            </a:endParaRPr>
          </a:p>
        </p:txBody>
      </p:sp>
      <p:sp>
        <p:nvSpPr>
          <p:cNvPr id="51207" name="Text Box 29"/>
          <p:cNvSpPr txBox="1">
            <a:spLocks noChangeArrowheads="1"/>
          </p:cNvSpPr>
          <p:nvPr/>
        </p:nvSpPr>
        <p:spPr bwMode="auto">
          <a:xfrm>
            <a:off x="4538663" y="4864100"/>
            <a:ext cx="2246312" cy="244475"/>
          </a:xfrm>
          <a:prstGeom prst="rect">
            <a:avLst/>
          </a:prstGeom>
          <a:noFill/>
          <a:ln w="9525">
            <a:noFill/>
            <a:miter lim="800000"/>
            <a:headEnd/>
            <a:tailEnd/>
          </a:ln>
        </p:spPr>
        <p:txBody>
          <a:bodyPr wrap="none" lIns="0" tIns="0" rIns="0" bIns="0">
            <a:prstTxWarp prst="textNoShape">
              <a:avLst/>
            </a:prstTxWarp>
          </a:bodyPr>
          <a:lstStyle/>
          <a:p>
            <a:pPr marL="457200" indent="-457200">
              <a:buFont typeface="Arial" charset="0"/>
              <a:buNone/>
            </a:pPr>
            <a:r>
              <a:rPr lang="en-US" sz="1400" b="1">
                <a:latin typeface="Calibri" charset="0"/>
                <a:ea typeface="Geneva" charset="0"/>
                <a:cs typeface="Geneva" charset="0"/>
              </a:rPr>
              <a:t>(c)</a:t>
            </a:r>
            <a:r>
              <a:rPr lang="en-US" sz="1400" b="1" i="1">
                <a:latin typeface="Calibri" charset="0"/>
                <a:ea typeface="Geneva" charset="0"/>
                <a:cs typeface="Geneva" charset="0"/>
              </a:rPr>
              <a:t> Dorudon </a:t>
            </a:r>
            <a:r>
              <a:rPr lang="en-US" sz="1400" b="1">
                <a:latin typeface="Calibri" charset="0"/>
                <a:ea typeface="Geneva" charset="0"/>
                <a:cs typeface="Geneva" charset="0"/>
              </a:rPr>
              <a:t>(fully aquatic)</a:t>
            </a:r>
            <a:endParaRPr lang="en-US" sz="1400" b="1" i="1">
              <a:latin typeface="Calibri" charset="0"/>
              <a:ea typeface="Geneva" charset="0"/>
              <a:cs typeface="Geneva" charset="0"/>
            </a:endParaRPr>
          </a:p>
        </p:txBody>
      </p:sp>
      <p:sp>
        <p:nvSpPr>
          <p:cNvPr id="51208" name="Text Box 30"/>
          <p:cNvSpPr txBox="1">
            <a:spLocks noChangeArrowheads="1"/>
          </p:cNvSpPr>
          <p:nvPr/>
        </p:nvSpPr>
        <p:spPr bwMode="auto">
          <a:xfrm>
            <a:off x="3129504" y="4554538"/>
            <a:ext cx="882650" cy="406400"/>
          </a:xfrm>
          <a:prstGeom prst="rect">
            <a:avLst/>
          </a:prstGeom>
          <a:noFill/>
          <a:ln w="9525">
            <a:noFill/>
            <a:miter lim="800000"/>
            <a:headEnd/>
            <a:tailEnd/>
          </a:ln>
        </p:spPr>
        <p:txBody>
          <a:bodyPr wrap="none" lIns="0" tIns="0" rIns="0" bIns="0">
            <a:prstTxWarp prst="textNoShape">
              <a:avLst/>
            </a:prstTxWarp>
          </a:bodyPr>
          <a:lstStyle/>
          <a:p>
            <a:pPr marL="457200" indent="-457200">
              <a:lnSpc>
                <a:spcPct val="80000"/>
              </a:lnSpc>
              <a:buFont typeface="Arial" charset="0"/>
              <a:buNone/>
            </a:pPr>
            <a:r>
              <a:rPr lang="en-US" sz="1400" b="1" dirty="0">
                <a:latin typeface="Calibri" charset="0"/>
                <a:ea typeface="Geneva" charset="0"/>
                <a:cs typeface="Geneva" charset="0"/>
              </a:rPr>
              <a:t>Pelvis and</a:t>
            </a:r>
          </a:p>
          <a:p>
            <a:pPr marL="457200" indent="-457200">
              <a:lnSpc>
                <a:spcPct val="80000"/>
              </a:lnSpc>
              <a:buFont typeface="Arial" charset="0"/>
              <a:buNone/>
            </a:pPr>
            <a:r>
              <a:rPr lang="en-US" sz="1400" b="1" dirty="0">
                <a:latin typeface="Calibri" charset="0"/>
                <a:ea typeface="Geneva" charset="0"/>
                <a:cs typeface="Geneva" charset="0"/>
              </a:rPr>
              <a:t>hind limb</a:t>
            </a:r>
            <a:endParaRPr lang="en-US" sz="1400" b="1" i="1" dirty="0">
              <a:latin typeface="Calibri" charset="0"/>
              <a:ea typeface="Geneva" charset="0"/>
              <a:cs typeface="Geneva" charset="0"/>
            </a:endParaRPr>
          </a:p>
        </p:txBody>
      </p:sp>
      <p:sp>
        <p:nvSpPr>
          <p:cNvPr id="51209" name="Line 31"/>
          <p:cNvSpPr>
            <a:spLocks noChangeShapeType="1"/>
          </p:cNvSpPr>
          <p:nvPr/>
        </p:nvSpPr>
        <p:spPr bwMode="auto">
          <a:xfrm>
            <a:off x="2783429" y="4648201"/>
            <a:ext cx="330200" cy="4762"/>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51210" name="Text Box 32"/>
          <p:cNvSpPr txBox="1">
            <a:spLocks noChangeArrowheads="1"/>
          </p:cNvSpPr>
          <p:nvPr/>
        </p:nvSpPr>
        <p:spPr bwMode="auto">
          <a:xfrm>
            <a:off x="2230979" y="5842000"/>
            <a:ext cx="882650" cy="406400"/>
          </a:xfrm>
          <a:prstGeom prst="rect">
            <a:avLst/>
          </a:prstGeom>
          <a:noFill/>
          <a:ln w="9525">
            <a:noFill/>
            <a:miter lim="800000"/>
            <a:headEnd/>
            <a:tailEnd/>
          </a:ln>
        </p:spPr>
        <p:txBody>
          <a:bodyPr wrap="none" lIns="0" tIns="0" rIns="0" bIns="0">
            <a:prstTxWarp prst="textNoShape">
              <a:avLst/>
            </a:prstTxWarp>
          </a:bodyPr>
          <a:lstStyle/>
          <a:p>
            <a:pPr marL="457200" indent="-457200">
              <a:lnSpc>
                <a:spcPct val="80000"/>
              </a:lnSpc>
              <a:buFont typeface="Arial" charset="0"/>
              <a:buNone/>
            </a:pPr>
            <a:r>
              <a:rPr lang="en-US" sz="1400" b="1" dirty="0">
                <a:latin typeface="Calibri" charset="0"/>
                <a:ea typeface="Geneva" charset="0"/>
                <a:cs typeface="Geneva" charset="0"/>
              </a:rPr>
              <a:t>Pelvis and</a:t>
            </a:r>
          </a:p>
          <a:p>
            <a:pPr marL="457200" indent="-457200">
              <a:lnSpc>
                <a:spcPct val="80000"/>
              </a:lnSpc>
              <a:buFont typeface="Arial" charset="0"/>
              <a:buNone/>
            </a:pPr>
            <a:r>
              <a:rPr lang="en-US" sz="1400" b="1" dirty="0">
                <a:latin typeface="Calibri" charset="0"/>
                <a:ea typeface="Geneva" charset="0"/>
                <a:cs typeface="Geneva" charset="0"/>
              </a:rPr>
              <a:t>hind limb</a:t>
            </a:r>
            <a:endParaRPr lang="en-US" sz="1400" b="1" i="1" dirty="0">
              <a:latin typeface="Calibri" charset="0"/>
              <a:ea typeface="Geneva" charset="0"/>
              <a:cs typeface="Geneva" charset="0"/>
            </a:endParaRPr>
          </a:p>
        </p:txBody>
      </p:sp>
      <p:sp>
        <p:nvSpPr>
          <p:cNvPr id="51211" name="Line 33"/>
          <p:cNvSpPr>
            <a:spLocks noChangeShapeType="1"/>
          </p:cNvSpPr>
          <p:nvPr/>
        </p:nvSpPr>
        <p:spPr bwMode="auto">
          <a:xfrm flipV="1">
            <a:off x="2297654" y="5778500"/>
            <a:ext cx="88900" cy="58738"/>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51212" name="Text Box 34"/>
          <p:cNvSpPr txBox="1">
            <a:spLocks noChangeArrowheads="1"/>
          </p:cNvSpPr>
          <p:nvPr/>
        </p:nvSpPr>
        <p:spPr bwMode="auto">
          <a:xfrm>
            <a:off x="4525963" y="6194425"/>
            <a:ext cx="2274887" cy="401638"/>
          </a:xfrm>
          <a:prstGeom prst="rect">
            <a:avLst/>
          </a:prstGeom>
          <a:noFill/>
          <a:ln w="9525">
            <a:noFill/>
            <a:miter lim="800000"/>
            <a:headEnd/>
            <a:tailEnd/>
          </a:ln>
        </p:spPr>
        <p:txBody>
          <a:bodyPr wrap="none" lIns="0" tIns="0" rIns="0" bIns="0">
            <a:prstTxWarp prst="textNoShape">
              <a:avLst/>
            </a:prstTxWarp>
          </a:bodyPr>
          <a:lstStyle/>
          <a:p>
            <a:pPr marL="457200" indent="-457200">
              <a:lnSpc>
                <a:spcPct val="80000"/>
              </a:lnSpc>
              <a:buFont typeface="Arial" charset="0"/>
              <a:buNone/>
            </a:pPr>
            <a:r>
              <a:rPr lang="en-US" sz="1400" b="1">
                <a:latin typeface="Calibri" charset="0"/>
                <a:ea typeface="Geneva" charset="0"/>
                <a:cs typeface="Geneva" charset="0"/>
              </a:rPr>
              <a:t>(d)</a:t>
            </a:r>
            <a:r>
              <a:rPr lang="en-US" sz="1400" b="1" i="1">
                <a:latin typeface="Calibri" charset="0"/>
                <a:ea typeface="Geneva" charset="0"/>
                <a:cs typeface="Geneva" charset="0"/>
              </a:rPr>
              <a:t> Balaena </a:t>
            </a:r>
          </a:p>
          <a:p>
            <a:pPr marL="457200" indent="-457200">
              <a:lnSpc>
                <a:spcPct val="80000"/>
              </a:lnSpc>
              <a:buFont typeface="Arial" charset="0"/>
              <a:buNone/>
            </a:pPr>
            <a:r>
              <a:rPr lang="en-US" sz="1400" b="1">
                <a:latin typeface="Calibri" charset="0"/>
                <a:ea typeface="Geneva" charset="0"/>
                <a:cs typeface="Geneva" charset="0"/>
              </a:rPr>
              <a:t>     (recent whale ancestor)</a:t>
            </a:r>
            <a:endParaRPr lang="en-US" sz="1400" b="1" i="1">
              <a:latin typeface="Calibri" charset="0"/>
              <a:ea typeface="Geneva" charset="0"/>
              <a:cs typeface="Geneva" charset="0"/>
            </a:endParaRPr>
          </a:p>
        </p:txBody>
      </p:sp>
      <p:sp>
        <p:nvSpPr>
          <p:cNvPr id="2" name="TextBox 1">
            <a:hlinkClick r:id="rId3"/>
            <a:extLst>
              <a:ext uri="{FF2B5EF4-FFF2-40B4-BE49-F238E27FC236}">
                <a16:creationId xmlns:a16="http://schemas.microsoft.com/office/drawing/2014/main" id="{F2B782F6-EA60-9F37-DEF1-174269E70C39}"/>
              </a:ext>
            </a:extLst>
          </p:cNvPr>
          <p:cNvSpPr txBox="1"/>
          <p:nvPr/>
        </p:nvSpPr>
        <p:spPr>
          <a:xfrm>
            <a:off x="6879083" y="6009759"/>
            <a:ext cx="2008883" cy="369332"/>
          </a:xfrm>
          <a:prstGeom prst="rect">
            <a:avLst/>
          </a:prstGeom>
          <a:noFill/>
        </p:spPr>
        <p:txBody>
          <a:bodyPr wrap="none" rtlCol="0">
            <a:spAutoFit/>
          </a:bodyPr>
          <a:lstStyle/>
          <a:p>
            <a:r>
              <a:rPr lang="en-US" dirty="0"/>
              <a:t>Fin to Limb – 15’</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Box 1"/>
          <p:cNvSpPr txBox="1">
            <a:spLocks noChangeArrowheads="1"/>
          </p:cNvSpPr>
          <p:nvPr/>
        </p:nvSpPr>
        <p:spPr bwMode="auto">
          <a:xfrm>
            <a:off x="304800" y="41275"/>
            <a:ext cx="8839200" cy="831850"/>
          </a:xfrm>
          <a:prstGeom prst="rect">
            <a:avLst/>
          </a:prstGeom>
          <a:noFill/>
          <a:ln w="9525">
            <a:noFill/>
            <a:miter lim="800000"/>
            <a:headEnd/>
            <a:tailEnd/>
          </a:ln>
        </p:spPr>
        <p:txBody>
          <a:bodyPr>
            <a:prstTxWarp prst="textNoShape">
              <a:avLst/>
            </a:prstTxWarp>
            <a:spAutoFit/>
          </a:bodyPr>
          <a:lstStyle/>
          <a:p>
            <a:pPr algn="ctr"/>
            <a:r>
              <a:rPr lang="en-US" sz="2400">
                <a:latin typeface="Calibri" charset="0"/>
              </a:rPr>
              <a:t>The identification of transitional fossils in particular is considered strong evidence for evolution</a:t>
            </a:r>
          </a:p>
        </p:txBody>
      </p:sp>
      <p:pic>
        <p:nvPicPr>
          <p:cNvPr id="52227" name="Picture 2" descr="800px-Tiktaalik_roseae_life_restor.jpg"/>
          <p:cNvPicPr>
            <a:picLocks noChangeAspect="1"/>
          </p:cNvPicPr>
          <p:nvPr/>
        </p:nvPicPr>
        <p:blipFill>
          <a:blip r:embed="rId3"/>
          <a:srcRect t="4472"/>
          <a:stretch>
            <a:fillRect/>
          </a:stretch>
        </p:blipFill>
        <p:spPr bwMode="auto">
          <a:xfrm>
            <a:off x="3724275" y="1219200"/>
            <a:ext cx="5419725" cy="3255963"/>
          </a:xfrm>
          <a:prstGeom prst="rect">
            <a:avLst/>
          </a:prstGeom>
          <a:noFill/>
          <a:ln w="9525">
            <a:noFill/>
            <a:miter lim="800000"/>
            <a:headEnd/>
            <a:tailEnd/>
          </a:ln>
        </p:spPr>
      </p:pic>
      <p:pic>
        <p:nvPicPr>
          <p:cNvPr id="52228" name="Picture 3" descr="tiktaalik.jpg"/>
          <p:cNvPicPr>
            <a:picLocks noChangeAspect="1"/>
          </p:cNvPicPr>
          <p:nvPr/>
        </p:nvPicPr>
        <p:blipFill>
          <a:blip r:embed="rId4"/>
          <a:srcRect/>
          <a:stretch>
            <a:fillRect/>
          </a:stretch>
        </p:blipFill>
        <p:spPr bwMode="auto">
          <a:xfrm>
            <a:off x="0" y="1219200"/>
            <a:ext cx="3606800" cy="3138488"/>
          </a:xfrm>
          <a:prstGeom prst="rect">
            <a:avLst/>
          </a:prstGeom>
          <a:noFill/>
          <a:ln w="9525">
            <a:noFill/>
            <a:miter lim="800000"/>
            <a:headEnd/>
            <a:tailEnd/>
          </a:ln>
        </p:spPr>
      </p:pic>
      <p:sp>
        <p:nvSpPr>
          <p:cNvPr id="52229" name="TextBox 4"/>
          <p:cNvSpPr txBox="1">
            <a:spLocks noChangeArrowheads="1"/>
          </p:cNvSpPr>
          <p:nvPr/>
        </p:nvSpPr>
        <p:spPr bwMode="auto">
          <a:xfrm>
            <a:off x="0" y="4475163"/>
            <a:ext cx="8763000" cy="1570037"/>
          </a:xfrm>
          <a:prstGeom prst="rect">
            <a:avLst/>
          </a:prstGeom>
          <a:noFill/>
          <a:ln w="9525">
            <a:noFill/>
            <a:miter lim="800000"/>
            <a:headEnd/>
            <a:tailEnd/>
          </a:ln>
        </p:spPr>
        <p:txBody>
          <a:bodyPr>
            <a:prstTxWarp prst="textNoShape">
              <a:avLst/>
            </a:prstTxWarp>
            <a:spAutoFit/>
          </a:bodyPr>
          <a:lstStyle/>
          <a:p>
            <a:r>
              <a:rPr lang="en-US" sz="2400" i="1">
                <a:latin typeface="Calibri" charset="0"/>
              </a:rPr>
              <a:t>Tiktaalik:</a:t>
            </a:r>
          </a:p>
          <a:p>
            <a:pPr>
              <a:buFont typeface="Arial" charset="0"/>
              <a:buChar char="•"/>
            </a:pPr>
            <a:r>
              <a:rPr lang="en-US" sz="2400">
                <a:latin typeface="Calibri" charset="0"/>
              </a:rPr>
              <a:t> lived approximately 375 mya (fossils discovered in 2004 in Canada)</a:t>
            </a:r>
          </a:p>
          <a:p>
            <a:pPr>
              <a:buFont typeface="Arial" charset="0"/>
              <a:buChar char="•"/>
            </a:pPr>
            <a:r>
              <a:rPr lang="en-US" sz="2400">
                <a:latin typeface="Calibri" charset="0"/>
              </a:rPr>
              <a:t> is believed to be the intermediate form between certain fish (380 mya) fish and early tetrapods (365 mya)</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5908" y="228600"/>
            <a:ext cx="7772400" cy="762000"/>
          </a:xfrm>
        </p:spPr>
        <p:txBody>
          <a:bodyPr/>
          <a:lstStyle/>
          <a:p>
            <a:pPr eaLnBrk="1" hangingPunct="1"/>
            <a:r>
              <a:rPr lang="en-US" sz="2800" b="1" dirty="0">
                <a:solidFill>
                  <a:srgbClr val="161616"/>
                </a:solidFill>
              </a:rPr>
              <a:t>Homologous Structures</a:t>
            </a:r>
          </a:p>
        </p:txBody>
      </p:sp>
      <p:pic>
        <p:nvPicPr>
          <p:cNvPr id="54275" name="Picture 5" descr="22_17HomologousForelimbs-L.jpg"/>
          <p:cNvPicPr>
            <a:picLocks noChangeAspect="1"/>
          </p:cNvPicPr>
          <p:nvPr/>
        </p:nvPicPr>
        <p:blipFill>
          <a:blip r:embed="rId3"/>
          <a:srcRect/>
          <a:stretch>
            <a:fillRect/>
          </a:stretch>
        </p:blipFill>
        <p:spPr bwMode="auto">
          <a:xfrm>
            <a:off x="298450" y="1371600"/>
            <a:ext cx="8547100" cy="4359275"/>
          </a:xfrm>
          <a:prstGeom prst="rect">
            <a:avLst/>
          </a:prstGeom>
          <a:noFill/>
          <a:ln w="9525">
            <a:noFill/>
            <a:miter lim="800000"/>
            <a:headEnd/>
            <a:tailEnd/>
          </a:ln>
        </p:spPr>
      </p:pic>
      <p:sp>
        <p:nvSpPr>
          <p:cNvPr id="2" name="TextBox 1">
            <a:extLst>
              <a:ext uri="{FF2B5EF4-FFF2-40B4-BE49-F238E27FC236}">
                <a16:creationId xmlns:a16="http://schemas.microsoft.com/office/drawing/2014/main" id="{1EE93297-EE53-F34B-9B0E-37374E64117E}"/>
              </a:ext>
            </a:extLst>
          </p:cNvPr>
          <p:cNvSpPr txBox="1"/>
          <p:nvPr/>
        </p:nvSpPr>
        <p:spPr>
          <a:xfrm>
            <a:off x="2430591" y="6111875"/>
            <a:ext cx="3940053" cy="369332"/>
          </a:xfrm>
          <a:prstGeom prst="rect">
            <a:avLst/>
          </a:prstGeom>
          <a:noFill/>
        </p:spPr>
        <p:txBody>
          <a:bodyPr wrap="none" rtlCol="0">
            <a:spAutoFit/>
          </a:bodyPr>
          <a:lstStyle/>
          <a:p>
            <a:r>
              <a:rPr lang="en-US" b="1" dirty="0"/>
              <a:t>Same ingredients, different recipe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defRPr/>
            </a:pPr>
            <a:r>
              <a:rPr lang="en-US" sz="4000" dirty="0">
                <a:solidFill>
                  <a:schemeClr val="accent4">
                    <a:lumMod val="10000"/>
                  </a:schemeClr>
                </a:solidFill>
              </a:rPr>
              <a:t>In thinking of homologous structures, consider:</a:t>
            </a:r>
          </a:p>
        </p:txBody>
      </p:sp>
      <p:sp>
        <p:nvSpPr>
          <p:cNvPr id="11267" name="Rectangle 3"/>
          <p:cNvSpPr>
            <a:spLocks noGrp="1" noChangeArrowheads="1"/>
          </p:cNvSpPr>
          <p:nvPr>
            <p:ph type="body" idx="1"/>
          </p:nvPr>
        </p:nvSpPr>
        <p:spPr/>
        <p:txBody>
          <a:bodyPr/>
          <a:lstStyle/>
          <a:p>
            <a:pPr eaLnBrk="1" hangingPunct="1">
              <a:defRPr/>
            </a:pPr>
            <a:r>
              <a:rPr lang="en-US" b="1" dirty="0">
                <a:solidFill>
                  <a:schemeClr val="accent4">
                    <a:lumMod val="10000"/>
                  </a:schemeClr>
                </a:solidFill>
              </a:rPr>
              <a:t>Law of Used Parts</a:t>
            </a:r>
            <a:r>
              <a:rPr lang="en-US" dirty="0">
                <a:solidFill>
                  <a:schemeClr val="accent4">
                    <a:lumMod val="10000"/>
                  </a:schemeClr>
                </a:solidFill>
              </a:rPr>
              <a:t> </a:t>
            </a:r>
          </a:p>
          <a:p>
            <a:pPr lvl="2" eaLnBrk="1" hangingPunct="1">
              <a:buFontTx/>
              <a:buNone/>
              <a:defRPr/>
            </a:pPr>
            <a:r>
              <a:rPr lang="en-US" dirty="0">
                <a:solidFill>
                  <a:schemeClr val="accent4">
                    <a:lumMod val="10000"/>
                  </a:schemeClr>
                </a:solidFill>
              </a:rPr>
              <a:t>-  same bones (STRUCTURE), different uses (FUNCTION)</a:t>
            </a:r>
          </a:p>
          <a:p>
            <a:pPr eaLnBrk="1" hangingPunct="1">
              <a:buFontTx/>
              <a:buNone/>
              <a:defRPr/>
            </a:pPr>
            <a:r>
              <a:rPr lang="en-US" dirty="0">
                <a:solidFill>
                  <a:schemeClr val="accent4">
                    <a:lumMod val="10000"/>
                  </a:schemeClr>
                </a:solidFill>
              </a:rPr>
              <a:t>	</a:t>
            </a:r>
          </a:p>
          <a:p>
            <a:pPr eaLnBrk="1" hangingPunct="1">
              <a:defRPr/>
            </a:pPr>
            <a:r>
              <a:rPr lang="en-US" sz="2800" b="1" u="sng" dirty="0">
                <a:solidFill>
                  <a:schemeClr val="accent4">
                    <a:lumMod val="10000"/>
                  </a:schemeClr>
                </a:solidFill>
              </a:rPr>
              <a:t>Divergence</a:t>
            </a:r>
            <a:r>
              <a:rPr lang="en-US" sz="2800" b="1" dirty="0">
                <a:solidFill>
                  <a:schemeClr val="accent4">
                    <a:lumMod val="10000"/>
                  </a:schemeClr>
                </a:solidFill>
              </a:rPr>
              <a:t> of Structure and Function</a:t>
            </a:r>
            <a:endParaRPr lang="en-US" sz="2600" dirty="0">
              <a:solidFill>
                <a:schemeClr val="accent4">
                  <a:lumMod val="10000"/>
                </a:schemeClr>
              </a:solidFill>
            </a:endParaRPr>
          </a:p>
          <a:p>
            <a:pPr lvl="1" eaLnBrk="1" hangingPunct="1">
              <a:buFontTx/>
              <a:buNone/>
              <a:defRPr/>
            </a:pPr>
            <a:r>
              <a:rPr lang="en-US" dirty="0">
                <a:solidFill>
                  <a:schemeClr val="accent4">
                    <a:lumMod val="10000"/>
                  </a:schemeClr>
                </a:solidFill>
              </a:rPr>
              <a:t>- </a:t>
            </a:r>
            <a:r>
              <a:rPr lang="en-US" sz="2400" dirty="0">
                <a:solidFill>
                  <a:schemeClr val="accent4">
                    <a:lumMod val="10000"/>
                  </a:schemeClr>
                </a:solidFill>
              </a:rPr>
              <a:t>present structure/function derived 		from common ancestor</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1676400" y="0"/>
            <a:ext cx="6096000" cy="914400"/>
          </a:xfrm>
        </p:spPr>
        <p:txBody>
          <a:bodyPr/>
          <a:lstStyle/>
          <a:p>
            <a:pPr eaLnBrk="1" hangingPunct="1"/>
            <a:r>
              <a:rPr lang="en-US">
                <a:solidFill>
                  <a:srgbClr val="161616"/>
                </a:solidFill>
              </a:rPr>
              <a:t>Vestigial Structures</a:t>
            </a:r>
          </a:p>
        </p:txBody>
      </p:sp>
      <p:sp>
        <p:nvSpPr>
          <p:cNvPr id="59395" name="Rectangle 3"/>
          <p:cNvSpPr>
            <a:spLocks noGrp="1" noChangeArrowheads="1"/>
          </p:cNvSpPr>
          <p:nvPr>
            <p:ph type="body" idx="1"/>
          </p:nvPr>
        </p:nvSpPr>
        <p:spPr>
          <a:xfrm>
            <a:off x="304800" y="836910"/>
            <a:ext cx="8839200" cy="609600"/>
          </a:xfrm>
        </p:spPr>
        <p:txBody>
          <a:bodyPr/>
          <a:lstStyle/>
          <a:p>
            <a:pPr eaLnBrk="1" hangingPunct="1">
              <a:buFontTx/>
              <a:buNone/>
            </a:pPr>
            <a:r>
              <a:rPr lang="en-US" sz="2800" dirty="0">
                <a:solidFill>
                  <a:srgbClr val="161616"/>
                </a:solidFill>
              </a:rPr>
              <a:t>	Anatomy or Organs with No Apparent Function</a:t>
            </a:r>
            <a:endParaRPr lang="en-US" dirty="0">
              <a:solidFill>
                <a:srgbClr val="161616"/>
              </a:solidFill>
            </a:endParaRPr>
          </a:p>
        </p:txBody>
      </p:sp>
      <p:pic>
        <p:nvPicPr>
          <p:cNvPr id="59396" name="Picture 5" descr="snakelegs"/>
          <p:cNvPicPr>
            <a:picLocks noChangeAspect="1" noChangeArrowheads="1"/>
          </p:cNvPicPr>
          <p:nvPr/>
        </p:nvPicPr>
        <p:blipFill>
          <a:blip r:embed="rId3"/>
          <a:srcRect/>
          <a:stretch>
            <a:fillRect/>
          </a:stretch>
        </p:blipFill>
        <p:spPr bwMode="auto">
          <a:xfrm>
            <a:off x="762000" y="1401306"/>
            <a:ext cx="7596188" cy="5029200"/>
          </a:xfrm>
          <a:prstGeom prst="rect">
            <a:avLst/>
          </a:prstGeom>
          <a:noFill/>
          <a:ln w="9525">
            <a:noFill/>
            <a:miter lim="800000"/>
            <a:headEnd/>
            <a:tailEnd/>
          </a:ln>
        </p:spPr>
      </p:pic>
      <p:sp>
        <p:nvSpPr>
          <p:cNvPr id="59397" name="Rectangle 6"/>
          <p:cNvSpPr>
            <a:spLocks noChangeArrowheads="1"/>
          </p:cNvSpPr>
          <p:nvPr/>
        </p:nvSpPr>
        <p:spPr bwMode="auto">
          <a:xfrm>
            <a:off x="5083175" y="6316663"/>
            <a:ext cx="184150" cy="457200"/>
          </a:xfrm>
          <a:prstGeom prst="rect">
            <a:avLst/>
          </a:prstGeom>
          <a:noFill/>
          <a:ln w="9525">
            <a:noFill/>
            <a:miter lim="800000"/>
            <a:headEnd/>
            <a:tailEnd/>
          </a:ln>
        </p:spPr>
        <p:txBody>
          <a:bodyPr wrap="none">
            <a:prstTxWarp prst="textNoShape">
              <a:avLst/>
            </a:prstTxWarp>
            <a:spAutoFit/>
          </a:bodyPr>
          <a:lstStyle/>
          <a:p>
            <a:endParaRPr lang="en-US"/>
          </a:p>
        </p:txBody>
      </p:sp>
      <p:sp>
        <p:nvSpPr>
          <p:cNvPr id="59398" name="Rectangle 7"/>
          <p:cNvSpPr>
            <a:spLocks noChangeArrowheads="1"/>
          </p:cNvSpPr>
          <p:nvPr/>
        </p:nvSpPr>
        <p:spPr bwMode="auto">
          <a:xfrm>
            <a:off x="5334000" y="6613525"/>
            <a:ext cx="3016250" cy="244475"/>
          </a:xfrm>
          <a:prstGeom prst="rect">
            <a:avLst/>
          </a:prstGeom>
          <a:noFill/>
          <a:ln w="9525">
            <a:noFill/>
            <a:miter lim="800000"/>
            <a:headEnd/>
            <a:tailEnd/>
          </a:ln>
        </p:spPr>
        <p:txBody>
          <a:bodyPr wrap="none">
            <a:prstTxWarp prst="textNoShape">
              <a:avLst/>
            </a:prstTxWarp>
            <a:spAutoFit/>
          </a:bodyPr>
          <a:lstStyle/>
          <a:p>
            <a:r>
              <a:rPr lang="en-US" sz="1000">
                <a:solidFill>
                  <a:srgbClr val="008000"/>
                </a:solidFill>
              </a:rPr>
              <a:t>www.bio.miami.edu/ dana/160/homologous.jpg</a:t>
            </a:r>
          </a:p>
        </p:txBody>
      </p:sp>
      <p:sp>
        <p:nvSpPr>
          <p:cNvPr id="59399" name="Oval 8"/>
          <p:cNvSpPr>
            <a:spLocks noChangeArrowheads="1"/>
          </p:cNvSpPr>
          <p:nvPr/>
        </p:nvSpPr>
        <p:spPr bwMode="auto">
          <a:xfrm>
            <a:off x="4495800" y="3352800"/>
            <a:ext cx="990600" cy="685800"/>
          </a:xfrm>
          <a:prstGeom prst="ellipse">
            <a:avLst/>
          </a:prstGeom>
          <a:noFill/>
          <a:ln w="9525">
            <a:solidFill>
              <a:schemeClr val="bg2"/>
            </a:solidFill>
            <a:round/>
            <a:headEnd/>
            <a:tailEnd/>
          </a:ln>
        </p:spPr>
        <p:txBody>
          <a:bodyPr wrap="none" anchor="ctr">
            <a:prstTxWarp prst="textNoShape">
              <a:avLst/>
            </a:prstTxWarp>
          </a:bodyPr>
          <a:lstStyle/>
          <a:p>
            <a:endParaRPr lang="en-US"/>
          </a:p>
        </p:txBody>
      </p:sp>
      <p:sp>
        <p:nvSpPr>
          <p:cNvPr id="59400" name="Oval 9"/>
          <p:cNvSpPr>
            <a:spLocks noChangeArrowheads="1"/>
          </p:cNvSpPr>
          <p:nvPr/>
        </p:nvSpPr>
        <p:spPr bwMode="auto">
          <a:xfrm>
            <a:off x="3886200" y="4648200"/>
            <a:ext cx="990600" cy="685800"/>
          </a:xfrm>
          <a:prstGeom prst="ellipse">
            <a:avLst/>
          </a:prstGeom>
          <a:noFill/>
          <a:ln w="9525">
            <a:solidFill>
              <a:schemeClr val="bg2"/>
            </a:solidFill>
            <a:round/>
            <a:headEnd/>
            <a:tailEnd/>
          </a:ln>
        </p:spPr>
        <p:txBody>
          <a:bodyPr wrap="none" anchor="ctr">
            <a:prstTxWarp prst="textNoShape">
              <a:avLst/>
            </a:prstTxWarp>
          </a:bodyPr>
          <a:lstStyle/>
          <a:p>
            <a:endParaRPr lang="en-US"/>
          </a:p>
        </p:txBody>
      </p:sp>
      <p:sp>
        <p:nvSpPr>
          <p:cNvPr id="2" name="TextBox 1">
            <a:extLst>
              <a:ext uri="{FF2B5EF4-FFF2-40B4-BE49-F238E27FC236}">
                <a16:creationId xmlns:a16="http://schemas.microsoft.com/office/drawing/2014/main" id="{76FCEAF2-CC66-98BD-BD12-A389CEE2B8E7}"/>
              </a:ext>
            </a:extLst>
          </p:cNvPr>
          <p:cNvSpPr txBox="1"/>
          <p:nvPr/>
        </p:nvSpPr>
        <p:spPr>
          <a:xfrm>
            <a:off x="1145033" y="6488668"/>
            <a:ext cx="4188967" cy="369332"/>
          </a:xfrm>
          <a:prstGeom prst="rect">
            <a:avLst/>
          </a:prstGeom>
          <a:noFill/>
        </p:spPr>
        <p:txBody>
          <a:bodyPr wrap="none" rtlCol="0">
            <a:spAutoFit/>
          </a:bodyPr>
          <a:lstStyle/>
          <a:p>
            <a:r>
              <a:rPr lang="en-US" dirty="0"/>
              <a:t>Hind Leg Bones in Boas and Pythons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39" descr="22_20ConvergentEvolution-U"/>
          <p:cNvPicPr>
            <a:picLocks noChangeAspect="1" noChangeArrowheads="1"/>
          </p:cNvPicPr>
          <p:nvPr/>
        </p:nvPicPr>
        <p:blipFill>
          <a:blip r:embed="rId2"/>
          <a:srcRect/>
          <a:stretch>
            <a:fillRect/>
          </a:stretch>
        </p:blipFill>
        <p:spPr bwMode="auto">
          <a:xfrm>
            <a:off x="2247900" y="304800"/>
            <a:ext cx="6896100" cy="6584950"/>
          </a:xfrm>
          <a:prstGeom prst="rect">
            <a:avLst/>
          </a:prstGeom>
          <a:noFill/>
          <a:ln w="9525">
            <a:noFill/>
            <a:miter lim="800000"/>
            <a:headEnd/>
            <a:tailEnd/>
          </a:ln>
        </p:spPr>
      </p:pic>
      <p:sp>
        <p:nvSpPr>
          <p:cNvPr id="62467" name="Rectangle 3"/>
          <p:cNvSpPr txBox="1">
            <a:spLocks noChangeArrowheads="1"/>
          </p:cNvSpPr>
          <p:nvPr/>
        </p:nvSpPr>
        <p:spPr bwMode="auto">
          <a:xfrm>
            <a:off x="2533650" y="6032500"/>
            <a:ext cx="1981200" cy="304800"/>
          </a:xfrm>
          <a:prstGeom prst="rect">
            <a:avLst/>
          </a:prstGeom>
          <a:noFill/>
          <a:ln w="3175">
            <a:noFill/>
            <a:miter lim="800000"/>
            <a:headEnd/>
            <a:tailEnd/>
          </a:ln>
        </p:spPr>
        <p:txBody>
          <a:bodyPr>
            <a:prstTxWarp prst="textNoShape">
              <a:avLst/>
            </a:prstTxWarp>
          </a:bodyPr>
          <a:lstStyle/>
          <a:p>
            <a:pPr defTabSz="914400"/>
            <a:r>
              <a:rPr lang="en-US" sz="1200">
                <a:solidFill>
                  <a:schemeClr val="tx2"/>
                </a:solidFill>
              </a:rPr>
              <a:t>Fig. 22-20</a:t>
            </a:r>
          </a:p>
        </p:txBody>
      </p:sp>
      <p:sp>
        <p:nvSpPr>
          <p:cNvPr id="62468" name="Text Box 10"/>
          <p:cNvSpPr txBox="1">
            <a:spLocks noChangeArrowheads="1"/>
          </p:cNvSpPr>
          <p:nvPr/>
        </p:nvSpPr>
        <p:spPr bwMode="auto">
          <a:xfrm>
            <a:off x="2416175" y="2124075"/>
            <a:ext cx="668338" cy="498475"/>
          </a:xfrm>
          <a:prstGeom prst="rect">
            <a:avLst/>
          </a:prstGeom>
          <a:noFill/>
          <a:ln w="9525">
            <a:noFill/>
            <a:miter lim="800000"/>
            <a:headEnd/>
            <a:tailEnd/>
          </a:ln>
        </p:spPr>
        <p:txBody>
          <a:bodyPr wrap="none" lIns="0" tIns="0" rIns="0" bIns="0">
            <a:prstTxWarp prst="textNoShape">
              <a:avLst/>
            </a:prstTxWarp>
          </a:bodyPr>
          <a:lstStyle/>
          <a:p>
            <a:pPr marL="457200" indent="-457200" algn="ctr">
              <a:lnSpc>
                <a:spcPct val="90000"/>
              </a:lnSpc>
              <a:buFont typeface="Arial" charset="0"/>
              <a:buNone/>
            </a:pPr>
            <a:r>
              <a:rPr lang="en-US" b="1">
                <a:latin typeface="Calibri" charset="0"/>
                <a:ea typeface="Geneva" charset="0"/>
                <a:cs typeface="Geneva" charset="0"/>
              </a:rPr>
              <a:t>Sugar</a:t>
            </a:r>
          </a:p>
          <a:p>
            <a:pPr marL="457200" indent="-457200" algn="ctr">
              <a:lnSpc>
                <a:spcPct val="90000"/>
              </a:lnSpc>
              <a:buFont typeface="Arial" charset="0"/>
              <a:buNone/>
            </a:pPr>
            <a:r>
              <a:rPr lang="en-US" b="1">
                <a:latin typeface="Calibri" charset="0"/>
                <a:ea typeface="Geneva" charset="0"/>
                <a:cs typeface="Geneva" charset="0"/>
              </a:rPr>
              <a:t>glider</a:t>
            </a:r>
            <a:endParaRPr lang="en-US" b="1" i="1">
              <a:latin typeface="Calibri" charset="0"/>
              <a:ea typeface="Geneva" charset="0"/>
              <a:cs typeface="Geneva" charset="0"/>
            </a:endParaRPr>
          </a:p>
        </p:txBody>
      </p:sp>
      <p:sp>
        <p:nvSpPr>
          <p:cNvPr id="62469" name="Text Box 34"/>
          <p:cNvSpPr txBox="1">
            <a:spLocks noChangeArrowheads="1"/>
          </p:cNvSpPr>
          <p:nvPr/>
        </p:nvSpPr>
        <p:spPr bwMode="auto">
          <a:xfrm>
            <a:off x="8134350" y="6032500"/>
            <a:ext cx="903288" cy="457200"/>
          </a:xfrm>
          <a:prstGeom prst="rect">
            <a:avLst/>
          </a:prstGeom>
          <a:noFill/>
          <a:ln w="9525">
            <a:noFill/>
            <a:miter lim="800000"/>
            <a:headEnd/>
            <a:tailEnd/>
          </a:ln>
        </p:spPr>
        <p:txBody>
          <a:bodyPr wrap="none" lIns="0" tIns="0" rIns="0" bIns="0">
            <a:prstTxWarp prst="textNoShape">
              <a:avLst/>
            </a:prstTxWarp>
          </a:bodyPr>
          <a:lstStyle/>
          <a:p>
            <a:pPr marL="457200" indent="-457200">
              <a:lnSpc>
                <a:spcPct val="90000"/>
              </a:lnSpc>
              <a:buFont typeface="Arial" charset="0"/>
              <a:buNone/>
            </a:pPr>
            <a:r>
              <a:rPr lang="en-US" b="1">
                <a:latin typeface="Calibri" charset="0"/>
                <a:ea typeface="Geneva" charset="0"/>
                <a:cs typeface="Geneva" charset="0"/>
              </a:rPr>
              <a:t>Flying</a:t>
            </a:r>
          </a:p>
          <a:p>
            <a:pPr marL="457200" indent="-457200">
              <a:lnSpc>
                <a:spcPct val="90000"/>
              </a:lnSpc>
              <a:buFont typeface="Arial" charset="0"/>
              <a:buNone/>
            </a:pPr>
            <a:r>
              <a:rPr lang="en-US" b="1">
                <a:latin typeface="Calibri" charset="0"/>
                <a:ea typeface="Geneva" charset="0"/>
                <a:cs typeface="Geneva" charset="0"/>
              </a:rPr>
              <a:t>squirrel</a:t>
            </a:r>
            <a:endParaRPr lang="en-US" b="1" i="1">
              <a:latin typeface="Calibri" charset="0"/>
              <a:ea typeface="Geneva" charset="0"/>
              <a:cs typeface="Geneva" charset="0"/>
            </a:endParaRPr>
          </a:p>
        </p:txBody>
      </p:sp>
      <p:sp>
        <p:nvSpPr>
          <p:cNvPr id="62470" name="Text Box 35"/>
          <p:cNvSpPr txBox="1">
            <a:spLocks noChangeArrowheads="1"/>
          </p:cNvSpPr>
          <p:nvPr/>
        </p:nvSpPr>
        <p:spPr bwMode="auto">
          <a:xfrm>
            <a:off x="2832100" y="4048125"/>
            <a:ext cx="1385888" cy="215900"/>
          </a:xfrm>
          <a:prstGeom prst="rect">
            <a:avLst/>
          </a:prstGeom>
          <a:noFill/>
          <a:ln w="9525">
            <a:noFill/>
            <a:miter lim="800000"/>
            <a:headEnd/>
            <a:tailEnd/>
          </a:ln>
        </p:spPr>
        <p:txBody>
          <a:bodyPr wrap="none" lIns="0" tIns="0" rIns="0" bIns="0">
            <a:prstTxWarp prst="textNoShape">
              <a:avLst/>
            </a:prstTxWarp>
          </a:bodyPr>
          <a:lstStyle/>
          <a:p>
            <a:pPr marL="457200" indent="-457200">
              <a:lnSpc>
                <a:spcPct val="90000"/>
              </a:lnSpc>
              <a:buFont typeface="Arial" charset="0"/>
              <a:buNone/>
            </a:pPr>
            <a:r>
              <a:rPr lang="en-US" b="1">
                <a:latin typeface="Calibri" charset="0"/>
                <a:ea typeface="Geneva" charset="0"/>
                <a:cs typeface="Geneva" charset="0"/>
              </a:rPr>
              <a:t>AUSTRALIA</a:t>
            </a:r>
            <a:endParaRPr lang="en-US" b="1" i="1">
              <a:latin typeface="Calibri" charset="0"/>
              <a:ea typeface="Geneva" charset="0"/>
              <a:cs typeface="Geneva" charset="0"/>
            </a:endParaRPr>
          </a:p>
        </p:txBody>
      </p:sp>
      <p:sp>
        <p:nvSpPr>
          <p:cNvPr id="62471" name="Text Box 36"/>
          <p:cNvSpPr txBox="1">
            <a:spLocks noChangeArrowheads="1"/>
          </p:cNvSpPr>
          <p:nvPr/>
        </p:nvSpPr>
        <p:spPr bwMode="auto">
          <a:xfrm>
            <a:off x="5454650" y="1666875"/>
            <a:ext cx="1182688" cy="482600"/>
          </a:xfrm>
          <a:prstGeom prst="rect">
            <a:avLst/>
          </a:prstGeom>
          <a:noFill/>
          <a:ln w="9525">
            <a:noFill/>
            <a:miter lim="800000"/>
            <a:headEnd/>
            <a:tailEnd/>
          </a:ln>
        </p:spPr>
        <p:txBody>
          <a:bodyPr wrap="none" lIns="0" tIns="0" rIns="0" bIns="0">
            <a:prstTxWarp prst="textNoShape">
              <a:avLst/>
            </a:prstTxWarp>
          </a:bodyPr>
          <a:lstStyle/>
          <a:p>
            <a:pPr marL="457200" indent="-457200">
              <a:lnSpc>
                <a:spcPct val="90000"/>
              </a:lnSpc>
              <a:buFont typeface="Arial" charset="0"/>
              <a:buNone/>
            </a:pPr>
            <a:r>
              <a:rPr lang="en-US" b="1">
                <a:latin typeface="Calibri" charset="0"/>
                <a:ea typeface="Geneva" charset="0"/>
                <a:cs typeface="Geneva" charset="0"/>
              </a:rPr>
              <a:t>NORTH</a:t>
            </a:r>
          </a:p>
          <a:p>
            <a:pPr marL="457200" indent="-457200">
              <a:lnSpc>
                <a:spcPct val="90000"/>
              </a:lnSpc>
              <a:buFont typeface="Arial" charset="0"/>
              <a:buNone/>
            </a:pPr>
            <a:r>
              <a:rPr lang="en-US" b="1">
                <a:latin typeface="Calibri" charset="0"/>
                <a:ea typeface="Geneva" charset="0"/>
                <a:cs typeface="Geneva" charset="0"/>
              </a:rPr>
              <a:t>AMERICA</a:t>
            </a:r>
            <a:endParaRPr lang="en-US" b="1" i="1">
              <a:latin typeface="Calibri" charset="0"/>
              <a:ea typeface="Geneva" charset="0"/>
              <a:cs typeface="Geneva" charset="0"/>
            </a:endParaRPr>
          </a:p>
        </p:txBody>
      </p:sp>
      <p:sp>
        <p:nvSpPr>
          <p:cNvPr id="62472" name="Line 37"/>
          <p:cNvSpPr>
            <a:spLocks noChangeShapeType="1"/>
          </p:cNvSpPr>
          <p:nvPr/>
        </p:nvSpPr>
        <p:spPr bwMode="auto">
          <a:xfrm>
            <a:off x="6315075" y="1784350"/>
            <a:ext cx="596900" cy="0"/>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62473" name="Line 38"/>
          <p:cNvSpPr>
            <a:spLocks noChangeShapeType="1"/>
          </p:cNvSpPr>
          <p:nvPr/>
        </p:nvSpPr>
        <p:spPr bwMode="auto">
          <a:xfrm flipV="1">
            <a:off x="3524250" y="3559175"/>
            <a:ext cx="355600" cy="469900"/>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62474" name="TextBox 1"/>
          <p:cNvSpPr txBox="1">
            <a:spLocks noChangeArrowheads="1"/>
          </p:cNvSpPr>
          <p:nvPr/>
        </p:nvSpPr>
        <p:spPr bwMode="auto">
          <a:xfrm>
            <a:off x="381000" y="0"/>
            <a:ext cx="8499475" cy="461963"/>
          </a:xfrm>
          <a:prstGeom prst="rect">
            <a:avLst/>
          </a:prstGeom>
          <a:noFill/>
          <a:ln w="9525">
            <a:noFill/>
            <a:miter lim="800000"/>
            <a:headEnd/>
            <a:tailEnd/>
          </a:ln>
        </p:spPr>
        <p:txBody>
          <a:bodyPr wrap="none">
            <a:prstTxWarp prst="textNoShape">
              <a:avLst/>
            </a:prstTxWarp>
            <a:spAutoFit/>
          </a:bodyPr>
          <a:lstStyle/>
          <a:p>
            <a:r>
              <a:rPr lang="en-US" sz="2400">
                <a:latin typeface="Calibri" charset="0"/>
              </a:rPr>
              <a:t>Not all organisms that appear similar are related by recent descent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609600" y="-304800"/>
            <a:ext cx="7772400" cy="1143000"/>
          </a:xfrm>
        </p:spPr>
        <p:txBody>
          <a:bodyPr/>
          <a:lstStyle/>
          <a:p>
            <a:pPr eaLnBrk="1" hangingPunct="1"/>
            <a:r>
              <a:rPr lang="en-US">
                <a:solidFill>
                  <a:srgbClr val="161616"/>
                </a:solidFill>
              </a:rPr>
              <a:t>Convergent Evolution</a:t>
            </a:r>
          </a:p>
        </p:txBody>
      </p:sp>
      <p:sp>
        <p:nvSpPr>
          <p:cNvPr id="63491" name="Rectangle 4"/>
          <p:cNvSpPr>
            <a:spLocks noChangeArrowheads="1"/>
          </p:cNvSpPr>
          <p:nvPr/>
        </p:nvSpPr>
        <p:spPr bwMode="auto">
          <a:xfrm>
            <a:off x="838200" y="672882"/>
            <a:ext cx="7759700" cy="2308225"/>
          </a:xfrm>
          <a:prstGeom prst="rect">
            <a:avLst/>
          </a:prstGeom>
          <a:noFill/>
          <a:ln w="9525">
            <a:noFill/>
            <a:miter lim="800000"/>
            <a:headEnd/>
            <a:tailEnd/>
          </a:ln>
        </p:spPr>
        <p:txBody>
          <a:bodyPr>
            <a:prstTxWarp prst="textNoShape">
              <a:avLst/>
            </a:prstTxWarp>
            <a:spAutoFit/>
          </a:bodyPr>
          <a:lstStyle/>
          <a:p>
            <a:endParaRPr lang="en-US" dirty="0">
              <a:solidFill>
                <a:srgbClr val="161616"/>
              </a:solidFill>
            </a:endParaRPr>
          </a:p>
          <a:p>
            <a:pPr>
              <a:buFontTx/>
              <a:buChar char="-"/>
            </a:pPr>
            <a:r>
              <a:rPr lang="en-US" dirty="0">
                <a:solidFill>
                  <a:srgbClr val="161616"/>
                </a:solidFill>
              </a:rPr>
              <a:t>Different geographic areas have populations or groups of plants and animals that exhibit similar appearance… even thought distantly related! WHY?</a:t>
            </a:r>
          </a:p>
          <a:p>
            <a:pPr>
              <a:buFontTx/>
              <a:buChar char="-"/>
            </a:pPr>
            <a:endParaRPr lang="en-US" dirty="0">
              <a:solidFill>
                <a:srgbClr val="161616"/>
              </a:solidFill>
            </a:endParaRPr>
          </a:p>
          <a:p>
            <a:pPr>
              <a:buFontTx/>
              <a:buChar char="-"/>
            </a:pPr>
            <a:r>
              <a:rPr lang="en-US" dirty="0">
                <a:solidFill>
                  <a:srgbClr val="161616"/>
                </a:solidFill>
              </a:rPr>
              <a:t>BEST EXAMPLE : MARSUPIALS AND PLACENTALS</a:t>
            </a:r>
          </a:p>
          <a:p>
            <a:pPr>
              <a:buFontTx/>
              <a:buChar char="-"/>
            </a:pPr>
            <a:endParaRPr lang="en-US" dirty="0">
              <a:solidFill>
                <a:srgbClr val="161616"/>
              </a:solidFill>
            </a:endParaRPr>
          </a:p>
          <a:p>
            <a:pPr>
              <a:buFontTx/>
              <a:buChar char="-"/>
            </a:pPr>
            <a:endParaRPr lang="en-US" dirty="0">
              <a:solidFill>
                <a:srgbClr val="161616"/>
              </a:solidFill>
            </a:endParaRPr>
          </a:p>
        </p:txBody>
      </p:sp>
      <p:pic>
        <p:nvPicPr>
          <p:cNvPr id="63492" name="Picture 5" descr="TasmanianDevil01"/>
          <p:cNvPicPr>
            <a:picLocks noChangeAspect="1" noChangeArrowheads="1"/>
          </p:cNvPicPr>
          <p:nvPr/>
        </p:nvPicPr>
        <p:blipFill>
          <a:blip r:embed="rId3"/>
          <a:srcRect/>
          <a:stretch>
            <a:fillRect/>
          </a:stretch>
        </p:blipFill>
        <p:spPr bwMode="auto">
          <a:xfrm>
            <a:off x="304800" y="3048000"/>
            <a:ext cx="4114800" cy="3290888"/>
          </a:xfrm>
          <a:prstGeom prst="rect">
            <a:avLst/>
          </a:prstGeom>
          <a:noFill/>
          <a:ln w="9525">
            <a:noFill/>
            <a:miter lim="800000"/>
            <a:headEnd/>
            <a:tailEnd/>
          </a:ln>
        </p:spPr>
      </p:pic>
      <p:sp>
        <p:nvSpPr>
          <p:cNvPr id="63493" name="Rectangle 6"/>
          <p:cNvSpPr>
            <a:spLocks noChangeArrowheads="1"/>
          </p:cNvSpPr>
          <p:nvPr/>
        </p:nvSpPr>
        <p:spPr bwMode="auto">
          <a:xfrm>
            <a:off x="228600" y="6324600"/>
            <a:ext cx="4167188" cy="246063"/>
          </a:xfrm>
          <a:prstGeom prst="rect">
            <a:avLst/>
          </a:prstGeom>
          <a:noFill/>
          <a:ln w="9525">
            <a:noFill/>
            <a:miter lim="800000"/>
            <a:headEnd/>
            <a:tailEnd/>
          </a:ln>
        </p:spPr>
        <p:txBody>
          <a:bodyPr wrap="none">
            <a:prstTxWarp prst="textNoShape">
              <a:avLst/>
            </a:prstTxWarp>
            <a:spAutoFit/>
          </a:bodyPr>
          <a:lstStyle/>
          <a:p>
            <a:r>
              <a:rPr lang="en-US" sz="1000">
                <a:solidFill>
                  <a:srgbClr val="161616"/>
                </a:solidFill>
              </a:rPr>
              <a:t>http://biology.wsc.ma.edu/mammals/marsupials/TasmanianDevil01.jpg</a:t>
            </a:r>
          </a:p>
        </p:txBody>
      </p:sp>
      <p:pic>
        <p:nvPicPr>
          <p:cNvPr id="63494" name="Picture 7" descr="Cat"/>
          <p:cNvPicPr>
            <a:picLocks noChangeAspect="1" noChangeArrowheads="1"/>
          </p:cNvPicPr>
          <p:nvPr/>
        </p:nvPicPr>
        <p:blipFill>
          <a:blip r:embed="rId4"/>
          <a:srcRect/>
          <a:stretch>
            <a:fillRect/>
          </a:stretch>
        </p:blipFill>
        <p:spPr bwMode="auto">
          <a:xfrm>
            <a:off x="4800600" y="3048000"/>
            <a:ext cx="3962400" cy="3302000"/>
          </a:xfrm>
          <a:prstGeom prst="rect">
            <a:avLst/>
          </a:prstGeom>
          <a:noFill/>
          <a:ln w="9525">
            <a:noFill/>
            <a:miter lim="800000"/>
            <a:headEnd/>
            <a:tailEnd/>
          </a:ln>
        </p:spPr>
      </p:pic>
      <p:sp>
        <p:nvSpPr>
          <p:cNvPr id="63495" name="Rectangle 8"/>
          <p:cNvSpPr>
            <a:spLocks noChangeArrowheads="1"/>
          </p:cNvSpPr>
          <p:nvPr/>
        </p:nvSpPr>
        <p:spPr bwMode="auto">
          <a:xfrm>
            <a:off x="7010400" y="6324600"/>
            <a:ext cx="1717675" cy="246063"/>
          </a:xfrm>
          <a:prstGeom prst="rect">
            <a:avLst/>
          </a:prstGeom>
          <a:noFill/>
          <a:ln w="9525">
            <a:noFill/>
            <a:miter lim="800000"/>
            <a:headEnd/>
            <a:tailEnd/>
          </a:ln>
        </p:spPr>
        <p:txBody>
          <a:bodyPr wrap="none">
            <a:prstTxWarp prst="textNoShape">
              <a:avLst/>
            </a:prstTxWarp>
            <a:spAutoFit/>
          </a:bodyPr>
          <a:lstStyle/>
          <a:p>
            <a:r>
              <a:rPr lang="en-US" sz="1000">
                <a:solidFill>
                  <a:srgbClr val="161616"/>
                </a:solidFill>
              </a:rPr>
              <a:t>http://www.centralpets.com</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onvergent evolution">
            <a:extLst>
              <a:ext uri="{FF2B5EF4-FFF2-40B4-BE49-F238E27FC236}">
                <a16:creationId xmlns:a16="http://schemas.microsoft.com/office/drawing/2014/main" id="{AB029528-56CA-7C37-1F95-35A442E495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017" y="381000"/>
            <a:ext cx="8128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7783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685800" y="-228600"/>
            <a:ext cx="7772400" cy="990600"/>
          </a:xfrm>
        </p:spPr>
        <p:txBody>
          <a:bodyPr/>
          <a:lstStyle/>
          <a:p>
            <a:pPr eaLnBrk="1" hangingPunct="1"/>
            <a:r>
              <a:rPr lang="en-US">
                <a:solidFill>
                  <a:srgbClr val="161616"/>
                </a:solidFill>
              </a:rPr>
              <a:t>Analogous Structures</a:t>
            </a:r>
          </a:p>
        </p:txBody>
      </p:sp>
      <p:sp>
        <p:nvSpPr>
          <p:cNvPr id="68611" name="Rectangle 4"/>
          <p:cNvSpPr>
            <a:spLocks noChangeArrowheads="1"/>
          </p:cNvSpPr>
          <p:nvPr/>
        </p:nvSpPr>
        <p:spPr bwMode="auto">
          <a:xfrm>
            <a:off x="304800" y="2173288"/>
            <a:ext cx="2673350" cy="646112"/>
          </a:xfrm>
          <a:prstGeom prst="rect">
            <a:avLst/>
          </a:prstGeom>
          <a:noFill/>
          <a:ln w="9525">
            <a:noFill/>
            <a:miter lim="800000"/>
            <a:headEnd/>
            <a:tailEnd/>
          </a:ln>
        </p:spPr>
        <p:txBody>
          <a:bodyPr wrap="none">
            <a:prstTxWarp prst="textNoShape">
              <a:avLst/>
            </a:prstTxWarp>
            <a:spAutoFit/>
          </a:bodyPr>
          <a:lstStyle/>
          <a:p>
            <a:r>
              <a:rPr lang="en-US">
                <a:solidFill>
                  <a:srgbClr val="161616"/>
                </a:solidFill>
              </a:rPr>
              <a:t>Similar features found in </a:t>
            </a:r>
          </a:p>
          <a:p>
            <a:r>
              <a:rPr lang="en-US">
                <a:solidFill>
                  <a:srgbClr val="161616"/>
                </a:solidFill>
              </a:rPr>
              <a:t>different lineages.</a:t>
            </a:r>
          </a:p>
        </p:txBody>
      </p:sp>
      <p:sp>
        <p:nvSpPr>
          <p:cNvPr id="68612" name="Rectangle 8"/>
          <p:cNvSpPr>
            <a:spLocks noChangeArrowheads="1"/>
          </p:cNvSpPr>
          <p:nvPr/>
        </p:nvSpPr>
        <p:spPr bwMode="auto">
          <a:xfrm>
            <a:off x="165318" y="3429000"/>
            <a:ext cx="3612784" cy="369332"/>
          </a:xfrm>
          <a:prstGeom prst="rect">
            <a:avLst/>
          </a:prstGeom>
          <a:noFill/>
          <a:ln w="9525">
            <a:noFill/>
            <a:miter lim="800000"/>
            <a:headEnd/>
            <a:tailEnd/>
          </a:ln>
        </p:spPr>
        <p:txBody>
          <a:bodyPr wrap="none">
            <a:prstTxWarp prst="textNoShape">
              <a:avLst/>
            </a:prstTxWarp>
            <a:spAutoFit/>
          </a:bodyPr>
          <a:lstStyle/>
          <a:p>
            <a:r>
              <a:rPr lang="en-US" dirty="0">
                <a:solidFill>
                  <a:srgbClr val="161616"/>
                </a:solidFill>
              </a:rPr>
              <a:t>Shows Convergence of Function</a:t>
            </a:r>
          </a:p>
        </p:txBody>
      </p:sp>
      <p:pic>
        <p:nvPicPr>
          <p:cNvPr id="68613" name="Picture 11"/>
          <p:cNvPicPr>
            <a:picLocks noChangeAspect="1"/>
          </p:cNvPicPr>
          <p:nvPr/>
        </p:nvPicPr>
        <p:blipFill>
          <a:blip r:embed="rId3"/>
          <a:srcRect/>
          <a:stretch>
            <a:fillRect/>
          </a:stretch>
        </p:blipFill>
        <p:spPr bwMode="auto">
          <a:xfrm>
            <a:off x="3886200" y="609600"/>
            <a:ext cx="4756150" cy="6103938"/>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418" name="Rectangle 2"/>
          <p:cNvSpPr>
            <a:spLocks noGrp="1" noChangeArrowheads="1"/>
          </p:cNvSpPr>
          <p:nvPr>
            <p:ph type="ctrTitle" idx="4294967295"/>
          </p:nvPr>
        </p:nvSpPr>
        <p:spPr bwMode="auto">
          <a:xfrm>
            <a:off x="0" y="0"/>
            <a:ext cx="1981200" cy="304800"/>
          </a:xfrm>
          <a:noFill/>
          <a:ln w="3175">
            <a:miter lim="800000"/>
            <a:headEnd/>
            <a:tailEnd/>
          </a:ln>
        </p:spPr>
        <p:txBody>
          <a:bodyPr wrap="square" lIns="91440" tIns="45720" rIns="91440" bIns="45720" numCol="1" anchor="t" anchorCtr="0" compatLnSpc="1">
            <a:prstTxWarp prst="textNoShape">
              <a:avLst/>
            </a:prstTxWarp>
          </a:bodyPr>
          <a:lstStyle/>
          <a:p>
            <a:pPr algn="l"/>
            <a:r>
              <a:rPr lang="en-US" sz="1200">
                <a:latin typeface="Arial" charset="0"/>
              </a:rPr>
              <a:t>Extra Photo 13.03x7</a:t>
            </a:r>
          </a:p>
        </p:txBody>
      </p:sp>
      <p:pic>
        <p:nvPicPr>
          <p:cNvPr id="956419" name="Picture 3" descr="13_03x7OrigOfSpecies_XUP"/>
          <p:cNvPicPr>
            <a:picLocks noChangeAspect="1" noChangeArrowheads="1"/>
          </p:cNvPicPr>
          <p:nvPr/>
        </p:nvPicPr>
        <p:blipFill>
          <a:blip r:embed="rId3"/>
          <a:srcRect/>
          <a:stretch>
            <a:fillRect/>
          </a:stretch>
        </p:blipFill>
        <p:spPr bwMode="auto">
          <a:xfrm>
            <a:off x="2341563" y="323850"/>
            <a:ext cx="4351337" cy="6280150"/>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media-cache-ak0.pinimg.com">
            <a:extLst>
              <a:ext uri="{FF2B5EF4-FFF2-40B4-BE49-F238E27FC236}">
                <a16:creationId xmlns:a16="http://schemas.microsoft.com/office/drawing/2014/main" id="{F01D4066-D53B-FD43-8064-C927179C3E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613"/>
            <a:ext cx="9144000" cy="5438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0881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381000" y="169189"/>
            <a:ext cx="7772400" cy="838200"/>
          </a:xfrm>
        </p:spPr>
        <p:txBody>
          <a:bodyPr/>
          <a:lstStyle/>
          <a:p>
            <a:pPr eaLnBrk="1" hangingPunct="1"/>
            <a:r>
              <a:rPr lang="en-US" sz="6600" dirty="0">
                <a:solidFill>
                  <a:srgbClr val="161616"/>
                </a:solidFill>
              </a:rPr>
              <a:t>Embryology</a:t>
            </a:r>
          </a:p>
        </p:txBody>
      </p:sp>
      <p:pic>
        <p:nvPicPr>
          <p:cNvPr id="57347" name="Picture 6" descr="embryology"/>
          <p:cNvPicPr>
            <a:picLocks noChangeAspect="1" noChangeArrowheads="1"/>
          </p:cNvPicPr>
          <p:nvPr/>
        </p:nvPicPr>
        <p:blipFill>
          <a:blip r:embed="rId3"/>
          <a:srcRect/>
          <a:stretch>
            <a:fillRect/>
          </a:stretch>
        </p:blipFill>
        <p:spPr bwMode="auto">
          <a:xfrm>
            <a:off x="685800" y="991890"/>
            <a:ext cx="7620000" cy="4876800"/>
          </a:xfrm>
          <a:prstGeom prst="rect">
            <a:avLst/>
          </a:prstGeom>
          <a:noFill/>
          <a:ln w="9525">
            <a:noFill/>
            <a:miter lim="800000"/>
            <a:headEnd/>
            <a:tailEnd/>
          </a:ln>
        </p:spPr>
      </p:pic>
      <p:sp>
        <p:nvSpPr>
          <p:cNvPr id="57348" name="Rectangle 7"/>
          <p:cNvSpPr>
            <a:spLocks noChangeArrowheads="1"/>
          </p:cNvSpPr>
          <p:nvPr/>
        </p:nvSpPr>
        <p:spPr bwMode="auto">
          <a:xfrm>
            <a:off x="6096000" y="5867400"/>
            <a:ext cx="2254250" cy="214313"/>
          </a:xfrm>
          <a:prstGeom prst="rect">
            <a:avLst/>
          </a:prstGeom>
          <a:noFill/>
          <a:ln w="9525">
            <a:noFill/>
            <a:miter lim="800000"/>
            <a:headEnd/>
            <a:tailEnd/>
          </a:ln>
        </p:spPr>
        <p:txBody>
          <a:bodyPr wrap="none">
            <a:prstTxWarp prst="textNoShape">
              <a:avLst/>
            </a:prstTxWarp>
            <a:spAutoFit/>
          </a:bodyPr>
          <a:lstStyle/>
          <a:p>
            <a:r>
              <a:rPr lang="en-US" sz="800"/>
              <a:t>http://earth.unh.edu/esci402/docs/embryology.jpg</a:t>
            </a:r>
          </a:p>
        </p:txBody>
      </p:sp>
      <p:sp>
        <p:nvSpPr>
          <p:cNvPr id="57349" name="Rectangle 8"/>
          <p:cNvSpPr>
            <a:spLocks noChangeArrowheads="1"/>
          </p:cNvSpPr>
          <p:nvPr/>
        </p:nvSpPr>
        <p:spPr bwMode="auto">
          <a:xfrm>
            <a:off x="1143000" y="6338888"/>
            <a:ext cx="6503988" cy="523875"/>
          </a:xfrm>
          <a:prstGeom prst="rect">
            <a:avLst/>
          </a:prstGeom>
          <a:noFill/>
          <a:ln w="9525">
            <a:noFill/>
            <a:miter lim="800000"/>
            <a:headEnd/>
            <a:tailEnd/>
          </a:ln>
        </p:spPr>
        <p:txBody>
          <a:bodyPr wrap="none">
            <a:prstTxWarp prst="textNoShape">
              <a:avLst/>
            </a:prstTxWarp>
            <a:spAutoFit/>
          </a:bodyPr>
          <a:lstStyle/>
          <a:p>
            <a:r>
              <a:rPr lang="en-US" sz="2800">
                <a:solidFill>
                  <a:srgbClr val="161616"/>
                </a:solidFill>
              </a:rPr>
              <a:t>The study of embryos and development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6898" name="Rectangle 2"/>
          <p:cNvSpPr>
            <a:spLocks noGrp="1" noChangeArrowheads="1"/>
          </p:cNvSpPr>
          <p:nvPr>
            <p:ph type="ctrTitle"/>
          </p:nvPr>
        </p:nvSpPr>
        <p:spPr bwMode="auto">
          <a:xfrm>
            <a:off x="152400" y="0"/>
            <a:ext cx="1981200" cy="304800"/>
          </a:xfrm>
          <a:noFill/>
          <a:ln w="3175">
            <a:miter lim="800000"/>
            <a:headEnd/>
            <a:tailEnd/>
          </a:ln>
        </p:spPr>
        <p:txBody>
          <a:bodyPr wrap="square" lIns="91440" tIns="45720" rIns="91440" bIns="45720" numCol="1" anchor="t" anchorCtr="0" compatLnSpc="1">
            <a:prstTxWarp prst="textNoShape">
              <a:avLst/>
            </a:prstTxWarp>
          </a:bodyPr>
          <a:lstStyle/>
          <a:p>
            <a:pPr algn="l"/>
            <a:r>
              <a:rPr lang="en-US" sz="1200">
                <a:latin typeface="Arial" charset="0"/>
              </a:rPr>
              <a:t>Figure 13.12</a:t>
            </a:r>
          </a:p>
        </p:txBody>
      </p:sp>
      <p:pic>
        <p:nvPicPr>
          <p:cNvPr id="976899" name="Picture 3" descr="13_12-CompEmbryo_LP"/>
          <p:cNvPicPr>
            <a:picLocks noChangeAspect="1" noChangeArrowheads="1"/>
          </p:cNvPicPr>
          <p:nvPr/>
        </p:nvPicPr>
        <p:blipFill>
          <a:blip r:embed="rId3"/>
          <a:srcRect/>
          <a:stretch>
            <a:fillRect/>
          </a:stretch>
        </p:blipFill>
        <p:spPr bwMode="auto">
          <a:xfrm>
            <a:off x="263525" y="1158875"/>
            <a:ext cx="8629650" cy="4459288"/>
          </a:xfrm>
          <a:prstGeom prst="rect">
            <a:avLst/>
          </a:prstGeom>
          <a:no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609600" y="0"/>
            <a:ext cx="7772400" cy="1143000"/>
          </a:xfrm>
        </p:spPr>
        <p:txBody>
          <a:bodyPr/>
          <a:lstStyle/>
          <a:p>
            <a:pPr eaLnBrk="1" hangingPunct="1"/>
            <a:r>
              <a:rPr lang="en-US" sz="6600">
                <a:solidFill>
                  <a:srgbClr val="161616"/>
                </a:solidFill>
              </a:rPr>
              <a:t>Molecular Record</a:t>
            </a:r>
          </a:p>
        </p:txBody>
      </p:sp>
      <p:pic>
        <p:nvPicPr>
          <p:cNvPr id="70659" name="Picture 4" descr="dna"/>
          <p:cNvPicPr>
            <a:picLocks noChangeAspect="1" noChangeArrowheads="1"/>
          </p:cNvPicPr>
          <p:nvPr/>
        </p:nvPicPr>
        <p:blipFill>
          <a:blip r:embed="rId3"/>
          <a:srcRect/>
          <a:stretch>
            <a:fillRect/>
          </a:stretch>
        </p:blipFill>
        <p:spPr bwMode="auto">
          <a:xfrm>
            <a:off x="2286000" y="1524000"/>
            <a:ext cx="4392613" cy="3581400"/>
          </a:xfrm>
          <a:prstGeom prst="rect">
            <a:avLst/>
          </a:prstGeom>
          <a:noFill/>
          <a:ln w="9525">
            <a:noFill/>
            <a:miter lim="800000"/>
            <a:headEnd/>
            <a:tailEnd/>
          </a:ln>
        </p:spPr>
      </p:pic>
      <p:sp>
        <p:nvSpPr>
          <p:cNvPr id="70660" name="Rectangle 5"/>
          <p:cNvSpPr>
            <a:spLocks noChangeArrowheads="1"/>
          </p:cNvSpPr>
          <p:nvPr/>
        </p:nvSpPr>
        <p:spPr bwMode="auto">
          <a:xfrm>
            <a:off x="1676400" y="5715000"/>
            <a:ext cx="6781800" cy="396875"/>
          </a:xfrm>
          <a:prstGeom prst="rect">
            <a:avLst/>
          </a:prstGeom>
          <a:noFill/>
          <a:ln w="9525">
            <a:noFill/>
            <a:miter lim="800000"/>
            <a:headEnd/>
            <a:tailEnd/>
          </a:ln>
        </p:spPr>
        <p:txBody>
          <a:bodyPr>
            <a:prstTxWarp prst="textNoShape">
              <a:avLst/>
            </a:prstTxWarp>
            <a:spAutoFit/>
          </a:bodyPr>
          <a:lstStyle/>
          <a:p>
            <a:r>
              <a:rPr lang="en-US" sz="2000">
                <a:solidFill>
                  <a:srgbClr val="161616"/>
                </a:solidFill>
              </a:rPr>
              <a:t>Genes…DNA…and most importantly…??????</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609600" y="456608"/>
            <a:ext cx="7772400" cy="685800"/>
          </a:xfrm>
        </p:spPr>
        <p:txBody>
          <a:bodyPr/>
          <a:lstStyle/>
          <a:p>
            <a:pPr eaLnBrk="1" hangingPunct="1"/>
            <a:r>
              <a:rPr lang="en-US" sz="5400" dirty="0">
                <a:solidFill>
                  <a:srgbClr val="161616"/>
                </a:solidFill>
              </a:rPr>
              <a:t>Hemoglobin</a:t>
            </a:r>
            <a:endParaRPr lang="en-US" dirty="0">
              <a:solidFill>
                <a:srgbClr val="161616"/>
              </a:solidFill>
            </a:endParaRPr>
          </a:p>
        </p:txBody>
      </p:sp>
      <p:pic>
        <p:nvPicPr>
          <p:cNvPr id="73731" name="Picture 5" descr="Hemoglobin"/>
          <p:cNvPicPr>
            <a:picLocks noChangeAspect="1" noChangeArrowheads="1"/>
          </p:cNvPicPr>
          <p:nvPr/>
        </p:nvPicPr>
        <p:blipFill>
          <a:blip r:embed="rId3"/>
          <a:srcRect/>
          <a:stretch>
            <a:fillRect/>
          </a:stretch>
        </p:blipFill>
        <p:spPr bwMode="auto">
          <a:xfrm>
            <a:off x="381000" y="2514600"/>
            <a:ext cx="3733800" cy="3289300"/>
          </a:xfrm>
          <a:prstGeom prst="rect">
            <a:avLst/>
          </a:prstGeom>
          <a:noFill/>
          <a:ln w="9525">
            <a:noFill/>
            <a:miter lim="800000"/>
            <a:headEnd/>
            <a:tailEnd/>
          </a:ln>
        </p:spPr>
      </p:pic>
      <p:sp>
        <p:nvSpPr>
          <p:cNvPr id="73732" name="Rectangle 6"/>
          <p:cNvSpPr>
            <a:spLocks noChangeArrowheads="1"/>
          </p:cNvSpPr>
          <p:nvPr/>
        </p:nvSpPr>
        <p:spPr bwMode="auto">
          <a:xfrm>
            <a:off x="914400" y="5867400"/>
            <a:ext cx="3194050" cy="244475"/>
          </a:xfrm>
          <a:prstGeom prst="rect">
            <a:avLst/>
          </a:prstGeom>
          <a:noFill/>
          <a:ln w="9525">
            <a:noFill/>
            <a:miter lim="800000"/>
            <a:headEnd/>
            <a:tailEnd/>
          </a:ln>
        </p:spPr>
        <p:txBody>
          <a:bodyPr wrap="none">
            <a:prstTxWarp prst="textNoShape">
              <a:avLst/>
            </a:prstTxWarp>
            <a:spAutoFit/>
          </a:bodyPr>
          <a:lstStyle/>
          <a:p>
            <a:r>
              <a:rPr lang="en-US" sz="1000"/>
              <a:t>http://health-pictures.com/images/Hemoglobin.jpg</a:t>
            </a:r>
            <a:endParaRPr lang="en-US"/>
          </a:p>
        </p:txBody>
      </p:sp>
      <p:sp>
        <p:nvSpPr>
          <p:cNvPr id="73733" name="Rectangle 8"/>
          <p:cNvSpPr>
            <a:spLocks noChangeArrowheads="1"/>
          </p:cNvSpPr>
          <p:nvPr/>
        </p:nvSpPr>
        <p:spPr bwMode="auto">
          <a:xfrm>
            <a:off x="4724400" y="1905000"/>
            <a:ext cx="4419600" cy="1800225"/>
          </a:xfrm>
          <a:prstGeom prst="rect">
            <a:avLst/>
          </a:prstGeom>
          <a:noFill/>
          <a:ln w="9525">
            <a:noFill/>
            <a:miter lim="800000"/>
            <a:headEnd/>
            <a:tailEnd/>
          </a:ln>
        </p:spPr>
        <p:txBody>
          <a:bodyPr>
            <a:prstTxWarp prst="textNoShape">
              <a:avLst/>
            </a:prstTxWarp>
            <a:spAutoFit/>
          </a:bodyPr>
          <a:lstStyle/>
          <a:p>
            <a:r>
              <a:rPr lang="en-US" sz="2800">
                <a:solidFill>
                  <a:srgbClr val="161616"/>
                </a:solidFill>
              </a:rPr>
              <a:t>- can be compared to corresponding respiratory transport molecule in other species</a:t>
            </a:r>
            <a:endParaRPr lang="en-US">
              <a:solidFill>
                <a:srgbClr val="161616"/>
              </a:solidFill>
            </a:endParaRPr>
          </a:p>
        </p:txBody>
      </p:sp>
      <p:sp>
        <p:nvSpPr>
          <p:cNvPr id="73734" name="Rectangle 9"/>
          <p:cNvSpPr>
            <a:spLocks noChangeArrowheads="1"/>
          </p:cNvSpPr>
          <p:nvPr/>
        </p:nvSpPr>
        <p:spPr bwMode="auto">
          <a:xfrm>
            <a:off x="4724400" y="4419600"/>
            <a:ext cx="4114800" cy="1800225"/>
          </a:xfrm>
          <a:prstGeom prst="rect">
            <a:avLst/>
          </a:prstGeom>
          <a:noFill/>
          <a:ln w="9525">
            <a:noFill/>
            <a:miter lim="800000"/>
            <a:headEnd/>
            <a:tailEnd/>
          </a:ln>
        </p:spPr>
        <p:txBody>
          <a:bodyPr>
            <a:prstTxWarp prst="textNoShape">
              <a:avLst/>
            </a:prstTxWarp>
            <a:spAutoFit/>
          </a:bodyPr>
          <a:lstStyle/>
          <a:p>
            <a:r>
              <a:rPr lang="en-US" sz="2800">
                <a:solidFill>
                  <a:srgbClr val="161616"/>
                </a:solidFill>
              </a:rPr>
              <a:t>- closely related organisms will exhibit fewer differences in the structure of this protein</a:t>
            </a:r>
            <a:endParaRPr lang="en-US">
              <a:solidFill>
                <a:srgbClr val="161616"/>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0" y="243530"/>
            <a:ext cx="9144000" cy="1143000"/>
          </a:xfrm>
        </p:spPr>
        <p:txBody>
          <a:bodyPr/>
          <a:lstStyle/>
          <a:p>
            <a:pPr eaLnBrk="1" hangingPunct="1"/>
            <a:r>
              <a:rPr lang="en-US" sz="4000" dirty="0">
                <a:solidFill>
                  <a:srgbClr val="161616"/>
                </a:solidFill>
              </a:rPr>
              <a:t>Using Molecular Data to Support Evolutionary Divergence</a:t>
            </a:r>
          </a:p>
        </p:txBody>
      </p:sp>
      <p:pic>
        <p:nvPicPr>
          <p:cNvPr id="75779" name="Picture 4" descr="evolutionary divergence"/>
          <p:cNvPicPr>
            <a:picLocks noChangeAspect="1" noChangeArrowheads="1"/>
          </p:cNvPicPr>
          <p:nvPr/>
        </p:nvPicPr>
        <p:blipFill>
          <a:blip r:embed="rId3"/>
          <a:srcRect/>
          <a:stretch>
            <a:fillRect/>
          </a:stretch>
        </p:blipFill>
        <p:spPr bwMode="auto">
          <a:xfrm>
            <a:off x="1143000" y="1600200"/>
            <a:ext cx="6858000" cy="4572000"/>
          </a:xfrm>
          <a:prstGeom prst="rect">
            <a:avLst/>
          </a:prstGeom>
          <a:noFill/>
          <a:ln w="9525">
            <a:noFill/>
            <a:miter lim="800000"/>
            <a:headEnd/>
            <a:tailEnd/>
          </a:ln>
        </p:spPr>
      </p:pic>
      <p:sp>
        <p:nvSpPr>
          <p:cNvPr id="75780" name="Rectangle 5"/>
          <p:cNvSpPr>
            <a:spLocks noChangeArrowheads="1"/>
          </p:cNvSpPr>
          <p:nvPr/>
        </p:nvSpPr>
        <p:spPr bwMode="auto">
          <a:xfrm>
            <a:off x="4419600" y="6248400"/>
            <a:ext cx="4375150" cy="244475"/>
          </a:xfrm>
          <a:prstGeom prst="rect">
            <a:avLst/>
          </a:prstGeom>
          <a:noFill/>
          <a:ln w="9525">
            <a:noFill/>
            <a:miter lim="800000"/>
            <a:headEnd/>
            <a:tailEnd/>
          </a:ln>
        </p:spPr>
        <p:txBody>
          <a:bodyPr wrap="none">
            <a:prstTxWarp prst="textNoShape">
              <a:avLst/>
            </a:prstTxWarp>
            <a:spAutoFit/>
          </a:bodyPr>
          <a:lstStyle/>
          <a:p>
            <a:r>
              <a:rPr lang="en-US" sz="1000"/>
              <a:t>http://www.txtwriter.com/Backgrounders/graphics/evolution/page13.jpg</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extBox 1">
            <a:extLst>
              <a:ext uri="{FF2B5EF4-FFF2-40B4-BE49-F238E27FC236}">
                <a16:creationId xmlns:a16="http://schemas.microsoft.com/office/drawing/2014/main" id="{493E44F5-ED43-750D-D594-B0E6F2972154}"/>
              </a:ext>
            </a:extLst>
          </p:cNvPr>
          <p:cNvSpPr txBox="1">
            <a:spLocks noChangeArrowheads="1"/>
          </p:cNvSpPr>
          <p:nvPr/>
        </p:nvSpPr>
        <p:spPr bwMode="auto">
          <a:xfrm>
            <a:off x="304800" y="150813"/>
            <a:ext cx="572293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2400"/>
              <a:t>Evidence for evolution:</a:t>
            </a:r>
          </a:p>
          <a:p>
            <a:pPr eaLnBrk="1" hangingPunct="1">
              <a:spcBef>
                <a:spcPct val="0"/>
              </a:spcBef>
              <a:buFontTx/>
              <a:buNone/>
            </a:pPr>
            <a:r>
              <a:rPr lang="en-US" altLang="en-US" sz="2400"/>
              <a:t>1. Direct observation of evolutionary change</a:t>
            </a:r>
          </a:p>
        </p:txBody>
      </p:sp>
      <p:sp>
        <p:nvSpPr>
          <p:cNvPr id="47106" name="TextBox 2">
            <a:extLst>
              <a:ext uri="{FF2B5EF4-FFF2-40B4-BE49-F238E27FC236}">
                <a16:creationId xmlns:a16="http://schemas.microsoft.com/office/drawing/2014/main" id="{25950559-9DA6-DB1C-0BC0-31E0F1327255}"/>
              </a:ext>
            </a:extLst>
          </p:cNvPr>
          <p:cNvSpPr txBox="1">
            <a:spLocks noChangeArrowheads="1"/>
          </p:cNvSpPr>
          <p:nvPr/>
        </p:nvSpPr>
        <p:spPr bwMode="auto">
          <a:xfrm>
            <a:off x="0" y="998538"/>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2000"/>
              <a:t>Ex: Change in frequency of individuals with bright color patterns due to predation</a:t>
            </a:r>
          </a:p>
        </p:txBody>
      </p:sp>
      <p:sp>
        <p:nvSpPr>
          <p:cNvPr id="47107" name="TextBox 13">
            <a:extLst>
              <a:ext uri="{FF2B5EF4-FFF2-40B4-BE49-F238E27FC236}">
                <a16:creationId xmlns:a16="http://schemas.microsoft.com/office/drawing/2014/main" id="{6CACC469-F88F-0190-D8AD-709D56C8FEB1}"/>
              </a:ext>
            </a:extLst>
          </p:cNvPr>
          <p:cNvSpPr txBox="1">
            <a:spLocks noChangeArrowheads="1"/>
          </p:cNvSpPr>
          <p:nvPr/>
        </p:nvSpPr>
        <p:spPr bwMode="auto">
          <a:xfrm>
            <a:off x="3124200" y="1533525"/>
            <a:ext cx="20970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2000" i="1"/>
              <a:t>Poecilia reticulata</a:t>
            </a:r>
          </a:p>
        </p:txBody>
      </p:sp>
      <p:pic>
        <p:nvPicPr>
          <p:cNvPr id="47108" name="Picture 6">
            <a:extLst>
              <a:ext uri="{FF2B5EF4-FFF2-40B4-BE49-F238E27FC236}">
                <a16:creationId xmlns:a16="http://schemas.microsoft.com/office/drawing/2014/main" id="{60859A48-438F-F13F-7097-95BBF10730E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16000" y="2171700"/>
            <a:ext cx="6985000" cy="43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BB5329E8-CCCC-11CF-16D2-54AE323C8717}"/>
              </a:ext>
            </a:extLst>
          </p:cNvPr>
          <p:cNvSpPr>
            <a:spLocks noGrp="1" noChangeArrowheads="1"/>
          </p:cNvSpPr>
          <p:nvPr>
            <p:ph type="title"/>
          </p:nvPr>
        </p:nvSpPr>
        <p:spPr>
          <a:xfrm>
            <a:off x="457200" y="1231900"/>
            <a:ext cx="8229600" cy="787400"/>
          </a:xfrm>
        </p:spPr>
        <p:txBody>
          <a:bodyPr/>
          <a:lstStyle/>
          <a:p>
            <a:pPr eaLnBrk="1" hangingPunct="1"/>
            <a:r>
              <a:rPr lang="en-US" altLang="en-US" dirty="0"/>
              <a:t>Direct Observations of Evolutionary Change</a:t>
            </a:r>
            <a:endParaRPr lang="en-US" altLang="en-US" dirty="0">
              <a:solidFill>
                <a:schemeClr val="tx1"/>
              </a:solidFill>
            </a:endParaRPr>
          </a:p>
        </p:txBody>
      </p:sp>
      <p:grpSp>
        <p:nvGrpSpPr>
          <p:cNvPr id="40964" name="Group 7">
            <a:extLst>
              <a:ext uri="{FF2B5EF4-FFF2-40B4-BE49-F238E27FC236}">
                <a16:creationId xmlns:a16="http://schemas.microsoft.com/office/drawing/2014/main" id="{919BF58B-14E6-778C-6CE4-BA2E94792D59}"/>
              </a:ext>
            </a:extLst>
          </p:cNvPr>
          <p:cNvGrpSpPr>
            <a:grpSpLocks/>
          </p:cNvGrpSpPr>
          <p:nvPr/>
        </p:nvGrpSpPr>
        <p:grpSpPr bwMode="auto">
          <a:xfrm>
            <a:off x="0" y="6553200"/>
            <a:ext cx="9144000" cy="304800"/>
            <a:chOff x="0" y="4128"/>
            <a:chExt cx="5760" cy="192"/>
          </a:xfrm>
        </p:grpSpPr>
        <p:sp>
          <p:nvSpPr>
            <p:cNvPr id="40966" name="Rectangle 8">
              <a:extLst>
                <a:ext uri="{FF2B5EF4-FFF2-40B4-BE49-F238E27FC236}">
                  <a16:creationId xmlns:a16="http://schemas.microsoft.com/office/drawing/2014/main" id="{5F978EE4-54AD-4DDE-2C50-CACB45B141EC}"/>
                </a:ext>
              </a:extLst>
            </p:cNvPr>
            <p:cNvSpPr>
              <a:spLocks noChangeArrowheads="1"/>
            </p:cNvSpPr>
            <p:nvPr/>
          </p:nvSpPr>
          <p:spPr bwMode="auto">
            <a:xfrm>
              <a:off x="0" y="4128"/>
              <a:ext cx="5760" cy="192"/>
            </a:xfrm>
            <a:prstGeom prst="rect">
              <a:avLst/>
            </a:prstGeom>
            <a:solidFill>
              <a:srgbClr val="FFBA2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40967" name="Date Placeholder 3">
              <a:extLst>
                <a:ext uri="{FF2B5EF4-FFF2-40B4-BE49-F238E27FC236}">
                  <a16:creationId xmlns:a16="http://schemas.microsoft.com/office/drawing/2014/main" id="{4C280CFC-4E20-B647-20D6-AD7284772E3E}"/>
                </a:ext>
              </a:extLst>
            </p:cNvPr>
            <p:cNvSpPr>
              <a:spLocks/>
            </p:cNvSpPr>
            <p:nvPr/>
          </p:nvSpPr>
          <p:spPr bwMode="auto">
            <a:xfrm>
              <a:off x="96" y="4160"/>
              <a:ext cx="14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200">
                  <a:cs typeface="Times New Roman" panose="02020603050405020304" pitchFamily="18" charset="0"/>
                </a:rPr>
                <a:t>© 2011 Pearson Education, Inc.</a:t>
              </a:r>
            </a:p>
          </p:txBody>
        </p:sp>
      </p:grpSp>
      <p:sp>
        <p:nvSpPr>
          <p:cNvPr id="3" name="Content Placeholder 2">
            <a:extLst>
              <a:ext uri="{FF2B5EF4-FFF2-40B4-BE49-F238E27FC236}">
                <a16:creationId xmlns:a16="http://schemas.microsoft.com/office/drawing/2014/main" id="{C28DD20E-FAFD-3A22-3859-890D2530F455}"/>
              </a:ext>
            </a:extLst>
          </p:cNvPr>
          <p:cNvSpPr>
            <a:spLocks noGrp="1"/>
          </p:cNvSpPr>
          <p:nvPr>
            <p:ph idx="1"/>
          </p:nvPr>
        </p:nvSpPr>
        <p:spPr/>
        <p:txBody>
          <a:bodyPr/>
          <a:lstStyle/>
          <a:p>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D13F66A5-6EF4-4861-C36B-9A8F4049D2B7}"/>
              </a:ext>
            </a:extLst>
          </p:cNvPr>
          <p:cNvSpPr>
            <a:spLocks noGrp="1" noChangeArrowheads="1"/>
          </p:cNvSpPr>
          <p:nvPr>
            <p:ph type="title"/>
          </p:nvPr>
        </p:nvSpPr>
        <p:spPr>
          <a:xfrm>
            <a:off x="152400" y="12700"/>
            <a:ext cx="7772400" cy="279400"/>
          </a:xfrm>
        </p:spPr>
        <p:txBody>
          <a:bodyPr/>
          <a:lstStyle/>
          <a:p>
            <a:pPr eaLnBrk="1" hangingPunct="1"/>
            <a:r>
              <a:rPr lang="en-US" altLang="en-US" sz="1200">
                <a:solidFill>
                  <a:schemeClr val="tx1"/>
                </a:solidFill>
                <a:latin typeface="Arial" panose="020B0604020202020204" pitchFamily="34" charset="0"/>
              </a:rPr>
              <a:t>Figure 22.13a</a:t>
            </a:r>
          </a:p>
        </p:txBody>
      </p:sp>
      <p:pic>
        <p:nvPicPr>
          <p:cNvPr id="44035" name="Picture 4" descr="22_13aFoodSourceChange-U">
            <a:extLst>
              <a:ext uri="{FF2B5EF4-FFF2-40B4-BE49-F238E27FC236}">
                <a16:creationId xmlns:a16="http://schemas.microsoft.com/office/drawing/2014/main" id="{DB54FCEB-06C2-A166-DE7F-87C31C4196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970" y="536356"/>
            <a:ext cx="3590925" cy="507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7" name="Text Box 6">
            <a:extLst>
              <a:ext uri="{FF2B5EF4-FFF2-40B4-BE49-F238E27FC236}">
                <a16:creationId xmlns:a16="http://schemas.microsoft.com/office/drawing/2014/main" id="{F8C78E9D-2C55-01C2-2AFA-7AFCCBB2D034}"/>
              </a:ext>
            </a:extLst>
          </p:cNvPr>
          <p:cNvSpPr txBox="1">
            <a:spLocks noChangeArrowheads="1"/>
          </p:cNvSpPr>
          <p:nvPr/>
        </p:nvSpPr>
        <p:spPr bwMode="auto">
          <a:xfrm>
            <a:off x="1488119" y="396656"/>
            <a:ext cx="169862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b="1" dirty="0">
                <a:solidFill>
                  <a:srgbClr val="DC1B3A"/>
                </a:solidFill>
              </a:rPr>
              <a:t>FIELD STUDY</a:t>
            </a:r>
          </a:p>
        </p:txBody>
      </p:sp>
      <p:sp>
        <p:nvSpPr>
          <p:cNvPr id="2" name="TextBox 1">
            <a:extLst>
              <a:ext uri="{FF2B5EF4-FFF2-40B4-BE49-F238E27FC236}">
                <a16:creationId xmlns:a16="http://schemas.microsoft.com/office/drawing/2014/main" id="{E919C401-E9B7-6179-CBBD-D1655CBBEE50}"/>
              </a:ext>
            </a:extLst>
          </p:cNvPr>
          <p:cNvSpPr txBox="1"/>
          <p:nvPr/>
        </p:nvSpPr>
        <p:spPr>
          <a:xfrm>
            <a:off x="4132895" y="1243231"/>
            <a:ext cx="5028043" cy="923330"/>
          </a:xfrm>
          <a:prstGeom prst="rect">
            <a:avLst/>
          </a:prstGeom>
          <a:noFill/>
        </p:spPr>
        <p:txBody>
          <a:bodyPr wrap="none" rtlCol="0">
            <a:spAutoFit/>
          </a:bodyPr>
          <a:lstStyle/>
          <a:p>
            <a:r>
              <a:rPr lang="en-US" altLang="en-US" b="1" dirty="0">
                <a:latin typeface="Times New Roman" panose="02020603050405020304" pitchFamily="18" charset="0"/>
              </a:rPr>
              <a:t>Can a change in a population’s food source result</a:t>
            </a:r>
          </a:p>
          <a:p>
            <a:r>
              <a:rPr lang="en-US" altLang="en-US" b="1" dirty="0">
                <a:latin typeface="Times New Roman" panose="02020603050405020304" pitchFamily="18" charset="0"/>
              </a:rPr>
              <a:t>in evolution by natural selection?</a:t>
            </a:r>
          </a:p>
          <a:p>
            <a:endParaRPr lang="en-US" b="1" dirty="0"/>
          </a:p>
        </p:txBody>
      </p:sp>
      <p:sp>
        <p:nvSpPr>
          <p:cNvPr id="3" name="TextBox 2">
            <a:extLst>
              <a:ext uri="{FF2B5EF4-FFF2-40B4-BE49-F238E27FC236}">
                <a16:creationId xmlns:a16="http://schemas.microsoft.com/office/drawing/2014/main" id="{A072228E-AAF0-4D85-249F-2EF3A88F47CC}"/>
              </a:ext>
            </a:extLst>
          </p:cNvPr>
          <p:cNvSpPr txBox="1"/>
          <p:nvPr/>
        </p:nvSpPr>
        <p:spPr>
          <a:xfrm>
            <a:off x="4265650" y="2152232"/>
            <a:ext cx="4801764" cy="1477328"/>
          </a:xfrm>
          <a:prstGeom prst="rect">
            <a:avLst/>
          </a:prstGeom>
          <a:noFill/>
        </p:spPr>
        <p:txBody>
          <a:bodyPr wrap="none" rtlCol="0">
            <a:spAutoFit/>
          </a:bodyPr>
          <a:lstStyle/>
          <a:p>
            <a:pPr marL="285750" indent="-285750">
              <a:buFont typeface="Arial" panose="020B0604020202020204" pitchFamily="34" charset="0"/>
              <a:buChar char="•"/>
            </a:pPr>
            <a:r>
              <a:rPr lang="en-US" dirty="0"/>
              <a:t>Native fruit is larger, more prevalent</a:t>
            </a:r>
          </a:p>
          <a:p>
            <a:r>
              <a:rPr lang="en-US" dirty="0"/>
              <a:t>in southern FL</a:t>
            </a:r>
          </a:p>
          <a:p>
            <a:pPr marL="285750" indent="-285750">
              <a:buFont typeface="Arial" panose="020B0604020202020204" pitchFamily="34" charset="0"/>
              <a:buChar char="•"/>
            </a:pPr>
            <a:r>
              <a:rPr lang="en-US" dirty="0"/>
              <a:t>Introduced species fruit is smaller, more</a:t>
            </a:r>
          </a:p>
          <a:p>
            <a:r>
              <a:rPr lang="en-US" dirty="0"/>
              <a:t>prevalent in central FL</a:t>
            </a:r>
          </a:p>
          <a:p>
            <a:pPr marL="285750" indent="-285750">
              <a:buFont typeface="Arial" panose="020B0604020202020204" pitchFamily="34" charset="0"/>
              <a:buChar char="•"/>
            </a:pP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B8584ECE-79E8-1107-1855-50BEF7F11788}"/>
              </a:ext>
            </a:extLst>
          </p:cNvPr>
          <p:cNvSpPr>
            <a:spLocks noGrp="1" noChangeArrowheads="1"/>
          </p:cNvSpPr>
          <p:nvPr>
            <p:ph type="title"/>
          </p:nvPr>
        </p:nvSpPr>
        <p:spPr>
          <a:xfrm>
            <a:off x="152400" y="12700"/>
            <a:ext cx="7772400" cy="279400"/>
          </a:xfrm>
        </p:spPr>
        <p:txBody>
          <a:bodyPr/>
          <a:lstStyle/>
          <a:p>
            <a:pPr eaLnBrk="1" hangingPunct="1"/>
            <a:r>
              <a:rPr lang="en-US" altLang="en-US" sz="1200">
                <a:solidFill>
                  <a:schemeClr val="tx1"/>
                </a:solidFill>
                <a:latin typeface="Arial" panose="020B0604020202020204" pitchFamily="34" charset="0"/>
              </a:rPr>
              <a:t>Figure 22.13b</a:t>
            </a:r>
          </a:p>
        </p:txBody>
      </p:sp>
      <p:pic>
        <p:nvPicPr>
          <p:cNvPr id="45059" name="Picture 4" descr="22_13bFoodSourceChange-U">
            <a:extLst>
              <a:ext uri="{FF2B5EF4-FFF2-40B4-BE49-F238E27FC236}">
                <a16:creationId xmlns:a16="http://schemas.microsoft.com/office/drawing/2014/main" id="{8E3196AE-1D34-A352-9DC7-66B3D3F30C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863" y="304800"/>
            <a:ext cx="8548687" cy="658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0" name="Text Box 5">
            <a:extLst>
              <a:ext uri="{FF2B5EF4-FFF2-40B4-BE49-F238E27FC236}">
                <a16:creationId xmlns:a16="http://schemas.microsoft.com/office/drawing/2014/main" id="{71F3DBCD-DD52-3FC4-A10C-67A1D76F72D4}"/>
              </a:ext>
            </a:extLst>
          </p:cNvPr>
          <p:cNvSpPr txBox="1">
            <a:spLocks noChangeArrowheads="1"/>
          </p:cNvSpPr>
          <p:nvPr/>
        </p:nvSpPr>
        <p:spPr bwMode="auto">
          <a:xfrm>
            <a:off x="1387475" y="1066800"/>
            <a:ext cx="1838325"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700" b="1">
                <a:solidFill>
                  <a:schemeClr val="bg1"/>
                </a:solidFill>
              </a:rPr>
              <a:t>On native species, </a:t>
            </a:r>
            <a:br>
              <a:rPr lang="en-US" altLang="en-US" sz="1700" b="1">
                <a:solidFill>
                  <a:schemeClr val="bg1"/>
                </a:solidFill>
              </a:rPr>
            </a:br>
            <a:r>
              <a:rPr lang="en-US" altLang="en-US" sz="1700" b="1">
                <a:solidFill>
                  <a:schemeClr val="bg1"/>
                </a:solidFill>
              </a:rPr>
              <a:t>southern Florida</a:t>
            </a:r>
          </a:p>
        </p:txBody>
      </p:sp>
      <p:sp>
        <p:nvSpPr>
          <p:cNvPr id="45061" name="Text Box 6">
            <a:extLst>
              <a:ext uri="{FF2B5EF4-FFF2-40B4-BE49-F238E27FC236}">
                <a16:creationId xmlns:a16="http://schemas.microsoft.com/office/drawing/2014/main" id="{5B3EB940-FF45-6278-8809-20093C669D62}"/>
              </a:ext>
            </a:extLst>
          </p:cNvPr>
          <p:cNvSpPr txBox="1">
            <a:spLocks noChangeArrowheads="1"/>
          </p:cNvSpPr>
          <p:nvPr/>
        </p:nvSpPr>
        <p:spPr bwMode="auto">
          <a:xfrm>
            <a:off x="2492375" y="3416300"/>
            <a:ext cx="333692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700" b="1">
                <a:solidFill>
                  <a:schemeClr val="bg1"/>
                </a:solidFill>
              </a:rPr>
              <a:t>Museum-specimen average</a:t>
            </a:r>
          </a:p>
        </p:txBody>
      </p:sp>
      <p:sp>
        <p:nvSpPr>
          <p:cNvPr id="45062" name="Text Box 7">
            <a:extLst>
              <a:ext uri="{FF2B5EF4-FFF2-40B4-BE49-F238E27FC236}">
                <a16:creationId xmlns:a16="http://schemas.microsoft.com/office/drawing/2014/main" id="{64C67F7D-573B-0B88-C0CF-9A6D8D0CF83C}"/>
              </a:ext>
            </a:extLst>
          </p:cNvPr>
          <p:cNvSpPr txBox="1">
            <a:spLocks noChangeArrowheads="1"/>
          </p:cNvSpPr>
          <p:nvPr/>
        </p:nvSpPr>
        <p:spPr bwMode="auto">
          <a:xfrm>
            <a:off x="2835275" y="4171950"/>
            <a:ext cx="240982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700" b="1">
                <a:solidFill>
                  <a:schemeClr val="bg1"/>
                </a:solidFill>
              </a:rPr>
              <a:t>On introduced species, </a:t>
            </a:r>
            <a:br>
              <a:rPr lang="en-US" altLang="en-US" sz="1700" b="1">
                <a:solidFill>
                  <a:schemeClr val="bg1"/>
                </a:solidFill>
              </a:rPr>
            </a:br>
            <a:r>
              <a:rPr lang="en-US" altLang="en-US" sz="1700" b="1">
                <a:solidFill>
                  <a:schemeClr val="bg1"/>
                </a:solidFill>
              </a:rPr>
              <a:t>central Florida</a:t>
            </a:r>
          </a:p>
        </p:txBody>
      </p:sp>
      <p:sp>
        <p:nvSpPr>
          <p:cNvPr id="45063" name="Text Box 8">
            <a:extLst>
              <a:ext uri="{FF2B5EF4-FFF2-40B4-BE49-F238E27FC236}">
                <a16:creationId xmlns:a16="http://schemas.microsoft.com/office/drawing/2014/main" id="{96F8DCA8-422E-5BEE-A82A-50BF839FB7A6}"/>
              </a:ext>
            </a:extLst>
          </p:cNvPr>
          <p:cNvSpPr txBox="1">
            <a:spLocks noChangeArrowheads="1"/>
          </p:cNvSpPr>
          <p:nvPr/>
        </p:nvSpPr>
        <p:spPr bwMode="auto">
          <a:xfrm rot="-5400000">
            <a:off x="-574675" y="3282951"/>
            <a:ext cx="22764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700" b="1">
                <a:solidFill>
                  <a:schemeClr val="bg1"/>
                </a:solidFill>
              </a:rPr>
              <a:t>Number of individuals</a:t>
            </a:r>
          </a:p>
        </p:txBody>
      </p:sp>
      <p:sp>
        <p:nvSpPr>
          <p:cNvPr id="45064" name="Text Box 9">
            <a:extLst>
              <a:ext uri="{FF2B5EF4-FFF2-40B4-BE49-F238E27FC236}">
                <a16:creationId xmlns:a16="http://schemas.microsoft.com/office/drawing/2014/main" id="{597C0C0C-8BE7-704E-1C7E-011106C3D3E4}"/>
              </a:ext>
            </a:extLst>
          </p:cNvPr>
          <p:cNvSpPr txBox="1">
            <a:spLocks noChangeArrowheads="1"/>
          </p:cNvSpPr>
          <p:nvPr/>
        </p:nvSpPr>
        <p:spPr bwMode="auto">
          <a:xfrm>
            <a:off x="809625" y="1022350"/>
            <a:ext cx="307975"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700" b="1">
                <a:solidFill>
                  <a:schemeClr val="bg1"/>
                </a:solidFill>
              </a:rPr>
              <a:t>10</a:t>
            </a:r>
          </a:p>
        </p:txBody>
      </p:sp>
      <p:sp>
        <p:nvSpPr>
          <p:cNvPr id="45065" name="Text Box 10">
            <a:extLst>
              <a:ext uri="{FF2B5EF4-FFF2-40B4-BE49-F238E27FC236}">
                <a16:creationId xmlns:a16="http://schemas.microsoft.com/office/drawing/2014/main" id="{6DD179ED-AF63-03A6-C734-6957707D1237}"/>
              </a:ext>
            </a:extLst>
          </p:cNvPr>
          <p:cNvSpPr txBox="1">
            <a:spLocks noChangeArrowheads="1"/>
          </p:cNvSpPr>
          <p:nvPr/>
        </p:nvSpPr>
        <p:spPr bwMode="auto">
          <a:xfrm>
            <a:off x="923925" y="1403350"/>
            <a:ext cx="307975"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700" b="1">
                <a:solidFill>
                  <a:schemeClr val="bg1"/>
                </a:solidFill>
              </a:rPr>
              <a:t>8</a:t>
            </a:r>
          </a:p>
        </p:txBody>
      </p:sp>
      <p:sp>
        <p:nvSpPr>
          <p:cNvPr id="45066" name="Text Box 11">
            <a:extLst>
              <a:ext uri="{FF2B5EF4-FFF2-40B4-BE49-F238E27FC236}">
                <a16:creationId xmlns:a16="http://schemas.microsoft.com/office/drawing/2014/main" id="{056D8564-E0C4-14AF-26DA-426FED7917C6}"/>
              </a:ext>
            </a:extLst>
          </p:cNvPr>
          <p:cNvSpPr txBox="1">
            <a:spLocks noChangeArrowheads="1"/>
          </p:cNvSpPr>
          <p:nvPr/>
        </p:nvSpPr>
        <p:spPr bwMode="auto">
          <a:xfrm>
            <a:off x="923925" y="1790700"/>
            <a:ext cx="307975"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700" b="1">
                <a:solidFill>
                  <a:schemeClr val="bg1"/>
                </a:solidFill>
              </a:rPr>
              <a:t>6</a:t>
            </a:r>
          </a:p>
        </p:txBody>
      </p:sp>
      <p:sp>
        <p:nvSpPr>
          <p:cNvPr id="45067" name="Text Box 12">
            <a:extLst>
              <a:ext uri="{FF2B5EF4-FFF2-40B4-BE49-F238E27FC236}">
                <a16:creationId xmlns:a16="http://schemas.microsoft.com/office/drawing/2014/main" id="{C6722269-02FA-B56C-67BD-2F4B4D703E9F}"/>
              </a:ext>
            </a:extLst>
          </p:cNvPr>
          <p:cNvSpPr txBox="1">
            <a:spLocks noChangeArrowheads="1"/>
          </p:cNvSpPr>
          <p:nvPr/>
        </p:nvSpPr>
        <p:spPr bwMode="auto">
          <a:xfrm>
            <a:off x="923925" y="2159000"/>
            <a:ext cx="307975"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700" b="1">
                <a:solidFill>
                  <a:schemeClr val="bg1"/>
                </a:solidFill>
              </a:rPr>
              <a:t>4</a:t>
            </a:r>
          </a:p>
        </p:txBody>
      </p:sp>
      <p:sp>
        <p:nvSpPr>
          <p:cNvPr id="45068" name="Text Box 13">
            <a:extLst>
              <a:ext uri="{FF2B5EF4-FFF2-40B4-BE49-F238E27FC236}">
                <a16:creationId xmlns:a16="http://schemas.microsoft.com/office/drawing/2014/main" id="{96DAD751-49FF-233B-7019-82FE89AC68E0}"/>
              </a:ext>
            </a:extLst>
          </p:cNvPr>
          <p:cNvSpPr txBox="1">
            <a:spLocks noChangeArrowheads="1"/>
          </p:cNvSpPr>
          <p:nvPr/>
        </p:nvSpPr>
        <p:spPr bwMode="auto">
          <a:xfrm>
            <a:off x="923925" y="2546350"/>
            <a:ext cx="307975"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700" b="1">
                <a:solidFill>
                  <a:schemeClr val="bg1"/>
                </a:solidFill>
              </a:rPr>
              <a:t>2</a:t>
            </a:r>
          </a:p>
        </p:txBody>
      </p:sp>
      <p:sp>
        <p:nvSpPr>
          <p:cNvPr id="45069" name="Text Box 14">
            <a:extLst>
              <a:ext uri="{FF2B5EF4-FFF2-40B4-BE49-F238E27FC236}">
                <a16:creationId xmlns:a16="http://schemas.microsoft.com/office/drawing/2014/main" id="{D80D0B64-ED38-2E04-18CA-DF3E7E28CEAB}"/>
              </a:ext>
            </a:extLst>
          </p:cNvPr>
          <p:cNvSpPr txBox="1">
            <a:spLocks noChangeArrowheads="1"/>
          </p:cNvSpPr>
          <p:nvPr/>
        </p:nvSpPr>
        <p:spPr bwMode="auto">
          <a:xfrm>
            <a:off x="923925" y="2959100"/>
            <a:ext cx="307975"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700" b="1">
                <a:solidFill>
                  <a:schemeClr val="bg1"/>
                </a:solidFill>
              </a:rPr>
              <a:t>0</a:t>
            </a:r>
          </a:p>
        </p:txBody>
      </p:sp>
      <p:sp>
        <p:nvSpPr>
          <p:cNvPr id="45070" name="Text Box 15">
            <a:extLst>
              <a:ext uri="{FF2B5EF4-FFF2-40B4-BE49-F238E27FC236}">
                <a16:creationId xmlns:a16="http://schemas.microsoft.com/office/drawing/2014/main" id="{07CD9087-340C-360B-6B25-A7D3A241BF2D}"/>
              </a:ext>
            </a:extLst>
          </p:cNvPr>
          <p:cNvSpPr txBox="1">
            <a:spLocks noChangeArrowheads="1"/>
          </p:cNvSpPr>
          <p:nvPr/>
        </p:nvSpPr>
        <p:spPr bwMode="auto">
          <a:xfrm>
            <a:off x="809625" y="3829050"/>
            <a:ext cx="307975"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700" b="1">
                <a:solidFill>
                  <a:schemeClr val="bg1"/>
                </a:solidFill>
              </a:rPr>
              <a:t>10</a:t>
            </a:r>
          </a:p>
        </p:txBody>
      </p:sp>
      <p:sp>
        <p:nvSpPr>
          <p:cNvPr id="45071" name="Text Box 16">
            <a:extLst>
              <a:ext uri="{FF2B5EF4-FFF2-40B4-BE49-F238E27FC236}">
                <a16:creationId xmlns:a16="http://schemas.microsoft.com/office/drawing/2014/main" id="{8248E7AE-B9A7-04FE-C1D9-C371CCC873B4}"/>
              </a:ext>
            </a:extLst>
          </p:cNvPr>
          <p:cNvSpPr txBox="1">
            <a:spLocks noChangeArrowheads="1"/>
          </p:cNvSpPr>
          <p:nvPr/>
        </p:nvSpPr>
        <p:spPr bwMode="auto">
          <a:xfrm>
            <a:off x="923925" y="4210050"/>
            <a:ext cx="307975"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700" b="1">
                <a:solidFill>
                  <a:schemeClr val="bg1"/>
                </a:solidFill>
              </a:rPr>
              <a:t>8</a:t>
            </a:r>
          </a:p>
        </p:txBody>
      </p:sp>
      <p:sp>
        <p:nvSpPr>
          <p:cNvPr id="45072" name="Text Box 17">
            <a:extLst>
              <a:ext uri="{FF2B5EF4-FFF2-40B4-BE49-F238E27FC236}">
                <a16:creationId xmlns:a16="http://schemas.microsoft.com/office/drawing/2014/main" id="{86BAAFA1-FE33-5110-BA3F-742B2CB3513E}"/>
              </a:ext>
            </a:extLst>
          </p:cNvPr>
          <p:cNvSpPr txBox="1">
            <a:spLocks noChangeArrowheads="1"/>
          </p:cNvSpPr>
          <p:nvPr/>
        </p:nvSpPr>
        <p:spPr bwMode="auto">
          <a:xfrm>
            <a:off x="923925" y="4597400"/>
            <a:ext cx="307975"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700" b="1">
                <a:solidFill>
                  <a:schemeClr val="bg1"/>
                </a:solidFill>
              </a:rPr>
              <a:t>6</a:t>
            </a:r>
          </a:p>
        </p:txBody>
      </p:sp>
      <p:sp>
        <p:nvSpPr>
          <p:cNvPr id="45073" name="Text Box 18">
            <a:extLst>
              <a:ext uri="{FF2B5EF4-FFF2-40B4-BE49-F238E27FC236}">
                <a16:creationId xmlns:a16="http://schemas.microsoft.com/office/drawing/2014/main" id="{03F54B18-AC3F-F903-A01D-5B82E330BF9B}"/>
              </a:ext>
            </a:extLst>
          </p:cNvPr>
          <p:cNvSpPr txBox="1">
            <a:spLocks noChangeArrowheads="1"/>
          </p:cNvSpPr>
          <p:nvPr/>
        </p:nvSpPr>
        <p:spPr bwMode="auto">
          <a:xfrm>
            <a:off x="923925" y="4965700"/>
            <a:ext cx="307975"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700" b="1">
                <a:solidFill>
                  <a:schemeClr val="bg1"/>
                </a:solidFill>
              </a:rPr>
              <a:t>4</a:t>
            </a:r>
          </a:p>
        </p:txBody>
      </p:sp>
      <p:sp>
        <p:nvSpPr>
          <p:cNvPr id="45074" name="Text Box 19">
            <a:extLst>
              <a:ext uri="{FF2B5EF4-FFF2-40B4-BE49-F238E27FC236}">
                <a16:creationId xmlns:a16="http://schemas.microsoft.com/office/drawing/2014/main" id="{0758F39E-3959-B215-135B-B567D359C784}"/>
              </a:ext>
            </a:extLst>
          </p:cNvPr>
          <p:cNvSpPr txBox="1">
            <a:spLocks noChangeArrowheads="1"/>
          </p:cNvSpPr>
          <p:nvPr/>
        </p:nvSpPr>
        <p:spPr bwMode="auto">
          <a:xfrm>
            <a:off x="923925" y="5353050"/>
            <a:ext cx="307975"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700" b="1">
                <a:solidFill>
                  <a:schemeClr val="bg1"/>
                </a:solidFill>
              </a:rPr>
              <a:t>2</a:t>
            </a:r>
          </a:p>
        </p:txBody>
      </p:sp>
      <p:sp>
        <p:nvSpPr>
          <p:cNvPr id="45075" name="Text Box 20">
            <a:extLst>
              <a:ext uri="{FF2B5EF4-FFF2-40B4-BE49-F238E27FC236}">
                <a16:creationId xmlns:a16="http://schemas.microsoft.com/office/drawing/2014/main" id="{F73E3E17-8E94-ADF9-AEFE-597520F0BEAD}"/>
              </a:ext>
            </a:extLst>
          </p:cNvPr>
          <p:cNvSpPr txBox="1">
            <a:spLocks noChangeArrowheads="1"/>
          </p:cNvSpPr>
          <p:nvPr/>
        </p:nvSpPr>
        <p:spPr bwMode="auto">
          <a:xfrm>
            <a:off x="923925" y="5765800"/>
            <a:ext cx="307975"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700" b="1">
                <a:solidFill>
                  <a:schemeClr val="bg1"/>
                </a:solidFill>
              </a:rPr>
              <a:t>0</a:t>
            </a:r>
          </a:p>
        </p:txBody>
      </p:sp>
      <p:sp>
        <p:nvSpPr>
          <p:cNvPr id="45076" name="Text Box 21">
            <a:extLst>
              <a:ext uri="{FF2B5EF4-FFF2-40B4-BE49-F238E27FC236}">
                <a16:creationId xmlns:a16="http://schemas.microsoft.com/office/drawing/2014/main" id="{FCF12106-E179-2262-78C9-68A91C613C84}"/>
              </a:ext>
            </a:extLst>
          </p:cNvPr>
          <p:cNvSpPr txBox="1">
            <a:spLocks noChangeArrowheads="1"/>
          </p:cNvSpPr>
          <p:nvPr/>
        </p:nvSpPr>
        <p:spPr bwMode="auto">
          <a:xfrm>
            <a:off x="6943725" y="660400"/>
            <a:ext cx="1400175"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700" b="1">
                <a:solidFill>
                  <a:schemeClr val="bg1"/>
                </a:solidFill>
              </a:rPr>
              <a:t>Beak</a:t>
            </a:r>
          </a:p>
        </p:txBody>
      </p:sp>
      <p:sp>
        <p:nvSpPr>
          <p:cNvPr id="45077" name="Text Box 22">
            <a:extLst>
              <a:ext uri="{FF2B5EF4-FFF2-40B4-BE49-F238E27FC236}">
                <a16:creationId xmlns:a16="http://schemas.microsoft.com/office/drawing/2014/main" id="{34EFE45E-AE7B-5C2C-9FB0-EB6B718AA1E4}"/>
              </a:ext>
            </a:extLst>
          </p:cNvPr>
          <p:cNvSpPr txBox="1">
            <a:spLocks noChangeArrowheads="1"/>
          </p:cNvSpPr>
          <p:nvPr/>
        </p:nvSpPr>
        <p:spPr bwMode="auto">
          <a:xfrm>
            <a:off x="3286125" y="6286500"/>
            <a:ext cx="2339975"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700" b="1">
                <a:solidFill>
                  <a:schemeClr val="bg1"/>
                </a:solidFill>
              </a:rPr>
              <a:t>Beak length (mm)</a:t>
            </a:r>
          </a:p>
        </p:txBody>
      </p:sp>
      <p:sp>
        <p:nvSpPr>
          <p:cNvPr id="45078" name="Text Box 23">
            <a:extLst>
              <a:ext uri="{FF2B5EF4-FFF2-40B4-BE49-F238E27FC236}">
                <a16:creationId xmlns:a16="http://schemas.microsoft.com/office/drawing/2014/main" id="{890FA42F-104D-56D2-EB7F-534485630F76}"/>
              </a:ext>
            </a:extLst>
          </p:cNvPr>
          <p:cNvSpPr txBox="1">
            <a:spLocks noChangeArrowheads="1"/>
          </p:cNvSpPr>
          <p:nvPr/>
        </p:nvSpPr>
        <p:spPr bwMode="auto">
          <a:xfrm>
            <a:off x="1254125" y="5981700"/>
            <a:ext cx="307975"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700" b="1">
                <a:solidFill>
                  <a:schemeClr val="bg1"/>
                </a:solidFill>
              </a:rPr>
              <a:t>6</a:t>
            </a:r>
          </a:p>
        </p:txBody>
      </p:sp>
      <p:sp>
        <p:nvSpPr>
          <p:cNvPr id="45079" name="Text Box 24">
            <a:extLst>
              <a:ext uri="{FF2B5EF4-FFF2-40B4-BE49-F238E27FC236}">
                <a16:creationId xmlns:a16="http://schemas.microsoft.com/office/drawing/2014/main" id="{1A32E875-8D8A-8712-5C32-04DFD9342858}"/>
              </a:ext>
            </a:extLst>
          </p:cNvPr>
          <p:cNvSpPr txBox="1">
            <a:spLocks noChangeArrowheads="1"/>
          </p:cNvSpPr>
          <p:nvPr/>
        </p:nvSpPr>
        <p:spPr bwMode="auto">
          <a:xfrm>
            <a:off x="2320925" y="5981700"/>
            <a:ext cx="193675"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700" b="1">
                <a:solidFill>
                  <a:schemeClr val="bg1"/>
                </a:solidFill>
              </a:rPr>
              <a:t>7</a:t>
            </a:r>
          </a:p>
        </p:txBody>
      </p:sp>
      <p:sp>
        <p:nvSpPr>
          <p:cNvPr id="45080" name="Text Box 25">
            <a:extLst>
              <a:ext uri="{FF2B5EF4-FFF2-40B4-BE49-F238E27FC236}">
                <a16:creationId xmlns:a16="http://schemas.microsoft.com/office/drawing/2014/main" id="{33E1A6D4-8D39-4978-B47B-F65952FAD19B}"/>
              </a:ext>
            </a:extLst>
          </p:cNvPr>
          <p:cNvSpPr txBox="1">
            <a:spLocks noChangeArrowheads="1"/>
          </p:cNvSpPr>
          <p:nvPr/>
        </p:nvSpPr>
        <p:spPr bwMode="auto">
          <a:xfrm>
            <a:off x="3373438" y="5981700"/>
            <a:ext cx="193675"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700" b="1">
                <a:solidFill>
                  <a:schemeClr val="bg1"/>
                </a:solidFill>
              </a:rPr>
              <a:t>8</a:t>
            </a:r>
          </a:p>
        </p:txBody>
      </p:sp>
      <p:sp>
        <p:nvSpPr>
          <p:cNvPr id="45081" name="Text Box 26">
            <a:extLst>
              <a:ext uri="{FF2B5EF4-FFF2-40B4-BE49-F238E27FC236}">
                <a16:creationId xmlns:a16="http://schemas.microsoft.com/office/drawing/2014/main" id="{BCCF99A8-B2ED-6370-22A2-14E0515522A7}"/>
              </a:ext>
            </a:extLst>
          </p:cNvPr>
          <p:cNvSpPr txBox="1">
            <a:spLocks noChangeArrowheads="1"/>
          </p:cNvSpPr>
          <p:nvPr/>
        </p:nvSpPr>
        <p:spPr bwMode="auto">
          <a:xfrm>
            <a:off x="5411788" y="5984875"/>
            <a:ext cx="27781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700" b="1">
                <a:solidFill>
                  <a:schemeClr val="bg1"/>
                </a:solidFill>
              </a:rPr>
              <a:t>10</a:t>
            </a:r>
          </a:p>
        </p:txBody>
      </p:sp>
      <p:sp>
        <p:nvSpPr>
          <p:cNvPr id="45082" name="Line 27">
            <a:extLst>
              <a:ext uri="{FF2B5EF4-FFF2-40B4-BE49-F238E27FC236}">
                <a16:creationId xmlns:a16="http://schemas.microsoft.com/office/drawing/2014/main" id="{736E9468-A236-92D6-3078-AB83127A1F1F}"/>
              </a:ext>
            </a:extLst>
          </p:cNvPr>
          <p:cNvSpPr>
            <a:spLocks noChangeShapeType="1"/>
          </p:cNvSpPr>
          <p:nvPr/>
        </p:nvSpPr>
        <p:spPr bwMode="auto">
          <a:xfrm flipV="1">
            <a:off x="4079875" y="5886450"/>
            <a:ext cx="0" cy="381000"/>
          </a:xfrm>
          <a:prstGeom prst="line">
            <a:avLst/>
          </a:prstGeom>
          <a:noFill/>
          <a:ln w="12700">
            <a:solidFill>
              <a:srgbClr val="DC1B3A"/>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sp>
        <p:nvSpPr>
          <p:cNvPr id="45083" name="Text Box 28">
            <a:extLst>
              <a:ext uri="{FF2B5EF4-FFF2-40B4-BE49-F238E27FC236}">
                <a16:creationId xmlns:a16="http://schemas.microsoft.com/office/drawing/2014/main" id="{8B90FB44-2EF5-0F8F-88E8-BA279F6824DE}"/>
              </a:ext>
            </a:extLst>
          </p:cNvPr>
          <p:cNvSpPr txBox="1">
            <a:spLocks noChangeArrowheads="1"/>
          </p:cNvSpPr>
          <p:nvPr/>
        </p:nvSpPr>
        <p:spPr bwMode="auto">
          <a:xfrm>
            <a:off x="6469063" y="5984875"/>
            <a:ext cx="27781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700" b="1">
                <a:solidFill>
                  <a:schemeClr val="bg1"/>
                </a:solidFill>
              </a:rPr>
              <a:t>11</a:t>
            </a:r>
          </a:p>
        </p:txBody>
      </p:sp>
      <p:sp>
        <p:nvSpPr>
          <p:cNvPr id="45084" name="Text Box 29">
            <a:extLst>
              <a:ext uri="{FF2B5EF4-FFF2-40B4-BE49-F238E27FC236}">
                <a16:creationId xmlns:a16="http://schemas.microsoft.com/office/drawing/2014/main" id="{7FC13961-576C-E1E6-51A7-CA9B202DC2DE}"/>
              </a:ext>
            </a:extLst>
          </p:cNvPr>
          <p:cNvSpPr txBox="1">
            <a:spLocks noChangeArrowheads="1"/>
          </p:cNvSpPr>
          <p:nvPr/>
        </p:nvSpPr>
        <p:spPr bwMode="auto">
          <a:xfrm>
            <a:off x="323850" y="269875"/>
            <a:ext cx="1044575"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700" b="1">
                <a:solidFill>
                  <a:srgbClr val="DC1B3A"/>
                </a:solidFill>
              </a:rPr>
              <a:t>RESULTS</a:t>
            </a:r>
          </a:p>
        </p:txBody>
      </p:sp>
      <p:sp>
        <p:nvSpPr>
          <p:cNvPr id="45085" name="Text Box 30">
            <a:extLst>
              <a:ext uri="{FF2B5EF4-FFF2-40B4-BE49-F238E27FC236}">
                <a16:creationId xmlns:a16="http://schemas.microsoft.com/office/drawing/2014/main" id="{DD550881-BD7E-F7C4-EDA7-1538E9014502}"/>
              </a:ext>
            </a:extLst>
          </p:cNvPr>
          <p:cNvSpPr txBox="1">
            <a:spLocks noChangeArrowheads="1"/>
          </p:cNvSpPr>
          <p:nvPr/>
        </p:nvSpPr>
        <p:spPr bwMode="auto">
          <a:xfrm>
            <a:off x="4435475" y="5981700"/>
            <a:ext cx="193675"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700" b="1">
                <a:solidFill>
                  <a:schemeClr val="bg1"/>
                </a:solidFill>
              </a:rPr>
              <a:t>9</a:t>
            </a:r>
          </a:p>
        </p:txBody>
      </p:sp>
      <p:sp>
        <p:nvSpPr>
          <p:cNvPr id="45086" name="Line 31">
            <a:extLst>
              <a:ext uri="{FF2B5EF4-FFF2-40B4-BE49-F238E27FC236}">
                <a16:creationId xmlns:a16="http://schemas.microsoft.com/office/drawing/2014/main" id="{232545D1-16C3-FD99-052A-D0FF7CB351D2}"/>
              </a:ext>
            </a:extLst>
          </p:cNvPr>
          <p:cNvSpPr>
            <a:spLocks noChangeShapeType="1"/>
          </p:cNvSpPr>
          <p:nvPr/>
        </p:nvSpPr>
        <p:spPr bwMode="auto">
          <a:xfrm flipV="1">
            <a:off x="4211638" y="3079750"/>
            <a:ext cx="0" cy="381000"/>
          </a:xfrm>
          <a:prstGeom prst="line">
            <a:avLst/>
          </a:prstGeom>
          <a:noFill/>
          <a:ln w="12700">
            <a:solidFill>
              <a:srgbClr val="DC1B3A"/>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7986" name="Rectangle 2"/>
          <p:cNvSpPr>
            <a:spLocks noGrp="1" noChangeArrowheads="1"/>
          </p:cNvSpPr>
          <p:nvPr>
            <p:ph type="ctrTitle"/>
          </p:nvPr>
        </p:nvSpPr>
        <p:spPr bwMode="auto">
          <a:xfrm>
            <a:off x="152400" y="0"/>
            <a:ext cx="1981200" cy="304800"/>
          </a:xfrm>
          <a:noFill/>
          <a:ln w="3175">
            <a:miter lim="800000"/>
            <a:headEnd/>
            <a:tailEnd/>
          </a:ln>
        </p:spPr>
        <p:txBody>
          <a:bodyPr wrap="square" lIns="91440" tIns="45720" rIns="91440" bIns="45720" numCol="1" anchor="t" anchorCtr="0" compatLnSpc="1">
            <a:prstTxWarp prst="textNoShape">
              <a:avLst/>
            </a:prstTxWarp>
          </a:bodyPr>
          <a:lstStyle/>
          <a:p>
            <a:pPr algn="l"/>
            <a:r>
              <a:rPr lang="en-US" sz="1200">
                <a:latin typeface="Arial" charset="0"/>
              </a:rPr>
              <a:t>Figure 13.4</a:t>
            </a:r>
          </a:p>
        </p:txBody>
      </p:sp>
      <p:pic>
        <p:nvPicPr>
          <p:cNvPr id="937987" name="Picture 3" descr="13_04BeagleVoyag_L"/>
          <p:cNvPicPr>
            <a:picLocks noChangeAspect="1" noChangeArrowheads="1"/>
          </p:cNvPicPr>
          <p:nvPr/>
        </p:nvPicPr>
        <p:blipFill>
          <a:blip r:embed="rId3"/>
          <a:srcRect/>
          <a:stretch>
            <a:fillRect/>
          </a:stretch>
        </p:blipFill>
        <p:spPr bwMode="auto">
          <a:xfrm>
            <a:off x="296863" y="915988"/>
            <a:ext cx="8548687" cy="5024437"/>
          </a:xfrm>
          <a:prstGeom prst="rect">
            <a:avLst/>
          </a:prstGeom>
          <a:noFill/>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A2F9F7E7-12EC-65E4-F696-F269B87123F2}"/>
              </a:ext>
            </a:extLst>
          </p:cNvPr>
          <p:cNvSpPr>
            <a:spLocks noGrp="1" noChangeArrowheads="1"/>
          </p:cNvSpPr>
          <p:nvPr>
            <p:ph type="title"/>
          </p:nvPr>
        </p:nvSpPr>
        <p:spPr>
          <a:xfrm>
            <a:off x="152400" y="12700"/>
            <a:ext cx="7772400" cy="279400"/>
          </a:xfrm>
        </p:spPr>
        <p:txBody>
          <a:bodyPr/>
          <a:lstStyle/>
          <a:p>
            <a:pPr eaLnBrk="1" hangingPunct="1"/>
            <a:r>
              <a:rPr lang="en-US" altLang="en-US" sz="1200">
                <a:solidFill>
                  <a:schemeClr val="tx1"/>
                </a:solidFill>
                <a:latin typeface="Arial" panose="020B0604020202020204" pitchFamily="34" charset="0"/>
              </a:rPr>
              <a:t>Figure 22.UN03</a:t>
            </a:r>
          </a:p>
        </p:txBody>
      </p:sp>
      <p:pic>
        <p:nvPicPr>
          <p:cNvPr id="50179" name="Picture 4" descr="22_UN03Test_Q7-L">
            <a:extLst>
              <a:ext uri="{FF2B5EF4-FFF2-40B4-BE49-F238E27FC236}">
                <a16:creationId xmlns:a16="http://schemas.microsoft.com/office/drawing/2014/main" id="{2F49A05B-F337-6B56-FC45-E3310513BE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863" y="2144713"/>
            <a:ext cx="8548687" cy="256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hlinkClick r:id="rId4"/>
            <a:extLst>
              <a:ext uri="{FF2B5EF4-FFF2-40B4-BE49-F238E27FC236}">
                <a16:creationId xmlns:a16="http://schemas.microsoft.com/office/drawing/2014/main" id="{90997D5B-E1AF-CAF8-02B9-DE636C8A1CFC}"/>
              </a:ext>
            </a:extLst>
          </p:cNvPr>
          <p:cNvSpPr txBox="1"/>
          <p:nvPr/>
        </p:nvSpPr>
        <p:spPr>
          <a:xfrm>
            <a:off x="1518834" y="5935851"/>
            <a:ext cx="2738827" cy="369332"/>
          </a:xfrm>
          <a:prstGeom prst="rect">
            <a:avLst/>
          </a:prstGeom>
          <a:noFill/>
        </p:spPr>
        <p:txBody>
          <a:bodyPr wrap="none" rtlCol="0">
            <a:spAutoFit/>
          </a:bodyPr>
          <a:lstStyle/>
          <a:p>
            <a:r>
              <a:rPr lang="en-US" dirty="0"/>
              <a:t>Evolutionary Arms Race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381000" y="-304800"/>
            <a:ext cx="7772400" cy="1143000"/>
          </a:xfrm>
        </p:spPr>
        <p:txBody>
          <a:bodyPr/>
          <a:lstStyle/>
          <a:p>
            <a:pPr eaLnBrk="1" hangingPunct="1">
              <a:defRPr/>
            </a:pPr>
            <a:r>
              <a:rPr lang="en-US">
                <a:solidFill>
                  <a:schemeClr val="accent4">
                    <a:lumMod val="10000"/>
                  </a:schemeClr>
                </a:solidFill>
              </a:rPr>
              <a:t>Gene Variation</a:t>
            </a:r>
          </a:p>
        </p:txBody>
      </p:sp>
      <p:sp>
        <p:nvSpPr>
          <p:cNvPr id="23555" name="Rectangle 4"/>
          <p:cNvSpPr>
            <a:spLocks noChangeArrowheads="1"/>
          </p:cNvSpPr>
          <p:nvPr/>
        </p:nvSpPr>
        <p:spPr bwMode="auto">
          <a:xfrm>
            <a:off x="381000" y="1371600"/>
            <a:ext cx="7588250" cy="1631950"/>
          </a:xfrm>
          <a:prstGeom prst="rect">
            <a:avLst/>
          </a:prstGeom>
          <a:noFill/>
          <a:ln w="9525">
            <a:noFill/>
            <a:miter lim="800000"/>
            <a:headEnd/>
            <a:tailEnd/>
          </a:ln>
        </p:spPr>
        <p:txBody>
          <a:bodyPr wrap="none">
            <a:prstTxWarp prst="textNoShape">
              <a:avLst/>
            </a:prstTxWarp>
            <a:spAutoFit/>
          </a:bodyPr>
          <a:lstStyle/>
          <a:p>
            <a:r>
              <a:rPr lang="en-US" sz="2800" u="sng">
                <a:solidFill>
                  <a:srgbClr val="161616"/>
                </a:solidFill>
              </a:rPr>
              <a:t>Microevolution</a:t>
            </a:r>
            <a:r>
              <a:rPr lang="en-US">
                <a:solidFill>
                  <a:srgbClr val="161616"/>
                </a:solidFill>
              </a:rPr>
              <a:t> … “Adaptation by Natural Selection” </a:t>
            </a:r>
          </a:p>
          <a:p>
            <a:r>
              <a:rPr lang="en-US">
                <a:solidFill>
                  <a:srgbClr val="161616"/>
                </a:solidFill>
              </a:rPr>
              <a:t>	</a:t>
            </a:r>
          </a:p>
          <a:p>
            <a:r>
              <a:rPr lang="en-US">
                <a:solidFill>
                  <a:srgbClr val="161616"/>
                </a:solidFill>
              </a:rPr>
              <a:t>	-evolutionary changes in gene frequency</a:t>
            </a:r>
          </a:p>
          <a:p>
            <a:r>
              <a:rPr lang="en-US">
                <a:solidFill>
                  <a:srgbClr val="161616"/>
                </a:solidFill>
              </a:rPr>
              <a:t>	-leads to microevolution within a species</a:t>
            </a:r>
          </a:p>
        </p:txBody>
      </p:sp>
      <p:sp>
        <p:nvSpPr>
          <p:cNvPr id="23556" name="Rectangle 5"/>
          <p:cNvSpPr>
            <a:spLocks noChangeArrowheads="1"/>
          </p:cNvSpPr>
          <p:nvPr/>
        </p:nvSpPr>
        <p:spPr bwMode="auto">
          <a:xfrm>
            <a:off x="457200" y="3759200"/>
            <a:ext cx="8686800" cy="1676400"/>
          </a:xfrm>
          <a:prstGeom prst="rect">
            <a:avLst/>
          </a:prstGeom>
          <a:noFill/>
          <a:ln w="9525">
            <a:noFill/>
            <a:miter lim="800000"/>
            <a:headEnd/>
            <a:tailEnd/>
          </a:ln>
        </p:spPr>
        <p:txBody>
          <a:bodyPr>
            <a:prstTxWarp prst="textNoShape">
              <a:avLst/>
            </a:prstTxWarp>
            <a:spAutoFit/>
          </a:bodyPr>
          <a:lstStyle/>
          <a:p>
            <a:r>
              <a:rPr lang="en-US" sz="2800" u="sng">
                <a:solidFill>
                  <a:srgbClr val="161616"/>
                </a:solidFill>
              </a:rPr>
              <a:t>Macroevolution</a:t>
            </a:r>
            <a:r>
              <a:rPr lang="en-US" sz="2800">
                <a:solidFill>
                  <a:srgbClr val="161616"/>
                </a:solidFill>
              </a:rPr>
              <a:t> </a:t>
            </a:r>
            <a:r>
              <a:rPr lang="en-US">
                <a:solidFill>
                  <a:srgbClr val="161616"/>
                </a:solidFill>
              </a:rPr>
              <a:t>…”Accumulation of These Changes”</a:t>
            </a:r>
            <a:endParaRPr lang="en-US" sz="2800">
              <a:solidFill>
                <a:srgbClr val="161616"/>
              </a:solidFill>
            </a:endParaRPr>
          </a:p>
          <a:p>
            <a:endParaRPr lang="en-US" sz="2800">
              <a:solidFill>
                <a:srgbClr val="161616"/>
              </a:solidFill>
            </a:endParaRPr>
          </a:p>
          <a:p>
            <a:r>
              <a:rPr lang="en-US">
                <a:solidFill>
                  <a:srgbClr val="161616"/>
                </a:solidFill>
              </a:rPr>
              <a:t>	-creation of new species</a:t>
            </a:r>
          </a:p>
          <a:p>
            <a:r>
              <a:rPr lang="en-US">
                <a:solidFill>
                  <a:srgbClr val="161616"/>
                </a:solidFill>
              </a:rPr>
              <a:t>	-extinction of old ones</a:t>
            </a:r>
            <a:endParaRPr lang="en-US" sz="2800" u="sng">
              <a:solidFill>
                <a:srgbClr val="161616"/>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685800" y="-304800"/>
            <a:ext cx="7772400" cy="1143000"/>
          </a:xfrm>
        </p:spPr>
        <p:txBody>
          <a:bodyPr/>
          <a:lstStyle/>
          <a:p>
            <a:pPr eaLnBrk="1" hangingPunct="1"/>
            <a:r>
              <a:rPr lang="en-US" sz="4800">
                <a:solidFill>
                  <a:srgbClr val="161616"/>
                </a:solidFill>
              </a:rPr>
              <a:t>Pace of Evolution</a:t>
            </a:r>
            <a:endParaRPr lang="en-US">
              <a:solidFill>
                <a:srgbClr val="161616"/>
              </a:solidFill>
            </a:endParaRPr>
          </a:p>
        </p:txBody>
      </p:sp>
      <p:sp>
        <p:nvSpPr>
          <p:cNvPr id="24579" name="Rectangle 4"/>
          <p:cNvSpPr>
            <a:spLocks noChangeArrowheads="1"/>
          </p:cNvSpPr>
          <p:nvPr/>
        </p:nvSpPr>
        <p:spPr bwMode="auto">
          <a:xfrm>
            <a:off x="2819400" y="1219200"/>
            <a:ext cx="2606675" cy="641350"/>
          </a:xfrm>
          <a:prstGeom prst="rect">
            <a:avLst/>
          </a:prstGeom>
          <a:noFill/>
          <a:ln w="9525">
            <a:noFill/>
            <a:miter lim="800000"/>
            <a:headEnd/>
            <a:tailEnd/>
          </a:ln>
        </p:spPr>
        <p:txBody>
          <a:bodyPr wrap="none">
            <a:spAutoFit/>
          </a:bodyPr>
          <a:lstStyle/>
          <a:p>
            <a:pPr>
              <a:defRPr/>
            </a:pPr>
            <a:r>
              <a:rPr lang="en-US" sz="3600">
                <a:solidFill>
                  <a:schemeClr val="accent4">
                    <a:lumMod val="10000"/>
                  </a:schemeClr>
                </a:solidFill>
              </a:rPr>
              <a:t>Gradualism</a:t>
            </a:r>
            <a:r>
              <a:rPr lang="en-US">
                <a:solidFill>
                  <a:schemeClr val="accent4">
                    <a:lumMod val="10000"/>
                  </a:schemeClr>
                </a:solidFill>
              </a:rPr>
              <a:t> </a:t>
            </a:r>
          </a:p>
        </p:txBody>
      </p:sp>
      <p:pic>
        <p:nvPicPr>
          <p:cNvPr id="24580" name="Picture 6" descr="gradualism"/>
          <p:cNvPicPr>
            <a:picLocks noChangeAspect="1" noChangeArrowheads="1"/>
          </p:cNvPicPr>
          <p:nvPr/>
        </p:nvPicPr>
        <p:blipFill>
          <a:blip r:embed="rId2"/>
          <a:srcRect/>
          <a:stretch>
            <a:fillRect/>
          </a:stretch>
        </p:blipFill>
        <p:spPr bwMode="auto">
          <a:xfrm>
            <a:off x="1066800" y="2209800"/>
            <a:ext cx="6629400" cy="3962400"/>
          </a:xfrm>
          <a:prstGeom prst="rect">
            <a:avLst/>
          </a:prstGeom>
          <a:noFill/>
          <a:ln w="9525">
            <a:noFill/>
            <a:miter lim="800000"/>
            <a:headEnd/>
            <a:tailEnd/>
          </a:ln>
        </p:spPr>
      </p:pic>
      <p:sp>
        <p:nvSpPr>
          <p:cNvPr id="24581" name="Rectangle 7"/>
          <p:cNvSpPr>
            <a:spLocks noChangeArrowheads="1"/>
          </p:cNvSpPr>
          <p:nvPr/>
        </p:nvSpPr>
        <p:spPr bwMode="auto">
          <a:xfrm>
            <a:off x="3429000" y="6172200"/>
            <a:ext cx="4349750" cy="244475"/>
          </a:xfrm>
          <a:prstGeom prst="rect">
            <a:avLst/>
          </a:prstGeom>
          <a:noFill/>
          <a:ln w="9525">
            <a:noFill/>
            <a:miter lim="800000"/>
            <a:headEnd/>
            <a:tailEnd/>
          </a:ln>
        </p:spPr>
        <p:txBody>
          <a:bodyPr wrap="none">
            <a:prstTxWarp prst="textNoShape">
              <a:avLst/>
            </a:prstTxWarp>
            <a:spAutoFit/>
          </a:bodyPr>
          <a:lstStyle/>
          <a:p>
            <a:r>
              <a:rPr lang="en-US" sz="1000"/>
              <a:t>http://evolution.berkeley.edu/evosite/evo101/VIIAPaceevolution.shtml</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685800" y="-304800"/>
            <a:ext cx="7772400" cy="1143000"/>
          </a:xfrm>
        </p:spPr>
        <p:txBody>
          <a:bodyPr/>
          <a:lstStyle/>
          <a:p>
            <a:pPr eaLnBrk="1" hangingPunct="1"/>
            <a:r>
              <a:rPr lang="en-US" sz="4800">
                <a:solidFill>
                  <a:srgbClr val="161616"/>
                </a:solidFill>
              </a:rPr>
              <a:t>Pace of Evolution</a:t>
            </a:r>
            <a:endParaRPr lang="en-US">
              <a:solidFill>
                <a:srgbClr val="161616"/>
              </a:solidFill>
            </a:endParaRPr>
          </a:p>
        </p:txBody>
      </p:sp>
      <p:sp>
        <p:nvSpPr>
          <p:cNvPr id="25603" name="Rectangle 3"/>
          <p:cNvSpPr>
            <a:spLocks noChangeArrowheads="1"/>
          </p:cNvSpPr>
          <p:nvPr/>
        </p:nvSpPr>
        <p:spPr bwMode="auto">
          <a:xfrm>
            <a:off x="1981200" y="1066800"/>
            <a:ext cx="4970463" cy="641350"/>
          </a:xfrm>
          <a:prstGeom prst="rect">
            <a:avLst/>
          </a:prstGeom>
          <a:noFill/>
          <a:ln w="9525">
            <a:noFill/>
            <a:miter lim="800000"/>
            <a:headEnd/>
            <a:tailEnd/>
          </a:ln>
        </p:spPr>
        <p:txBody>
          <a:bodyPr wrap="none">
            <a:spAutoFit/>
          </a:bodyPr>
          <a:lstStyle/>
          <a:p>
            <a:pPr>
              <a:defRPr/>
            </a:pPr>
            <a:r>
              <a:rPr lang="en-US" sz="3600">
                <a:solidFill>
                  <a:schemeClr val="accent4">
                    <a:lumMod val="10000"/>
                  </a:schemeClr>
                </a:solidFill>
              </a:rPr>
              <a:t>Punctuated Equilibrium</a:t>
            </a:r>
            <a:r>
              <a:rPr lang="en-US">
                <a:solidFill>
                  <a:schemeClr val="accent4">
                    <a:lumMod val="10000"/>
                  </a:schemeClr>
                </a:solidFill>
              </a:rPr>
              <a:t> </a:t>
            </a:r>
          </a:p>
        </p:txBody>
      </p:sp>
      <p:sp>
        <p:nvSpPr>
          <p:cNvPr id="25604" name="Rectangle 5"/>
          <p:cNvSpPr>
            <a:spLocks noChangeArrowheads="1"/>
          </p:cNvSpPr>
          <p:nvPr/>
        </p:nvSpPr>
        <p:spPr bwMode="auto">
          <a:xfrm>
            <a:off x="3429000" y="6172200"/>
            <a:ext cx="4349750" cy="244475"/>
          </a:xfrm>
          <a:prstGeom prst="rect">
            <a:avLst/>
          </a:prstGeom>
          <a:noFill/>
          <a:ln w="9525">
            <a:noFill/>
            <a:miter lim="800000"/>
            <a:headEnd/>
            <a:tailEnd/>
          </a:ln>
        </p:spPr>
        <p:txBody>
          <a:bodyPr wrap="none">
            <a:prstTxWarp prst="textNoShape">
              <a:avLst/>
            </a:prstTxWarp>
            <a:spAutoFit/>
          </a:bodyPr>
          <a:lstStyle/>
          <a:p>
            <a:r>
              <a:rPr lang="en-US" sz="1000"/>
              <a:t>http://evolution.berkeley.edu/evosite/evo101/VIIAPaceevolution.shtml</a:t>
            </a:r>
          </a:p>
        </p:txBody>
      </p:sp>
      <p:pic>
        <p:nvPicPr>
          <p:cNvPr id="25605" name="Picture 6" descr="punc"/>
          <p:cNvPicPr>
            <a:picLocks noChangeAspect="1" noChangeArrowheads="1"/>
          </p:cNvPicPr>
          <p:nvPr/>
        </p:nvPicPr>
        <p:blipFill>
          <a:blip r:embed="rId2"/>
          <a:srcRect/>
          <a:stretch>
            <a:fillRect/>
          </a:stretch>
        </p:blipFill>
        <p:spPr bwMode="auto">
          <a:xfrm>
            <a:off x="1295400" y="1905000"/>
            <a:ext cx="6629400" cy="4267200"/>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304800" y="349250"/>
            <a:ext cx="8042276" cy="758732"/>
          </a:xfrm>
        </p:spPr>
        <p:txBody>
          <a:bodyPr/>
          <a:lstStyle/>
          <a:p>
            <a:pPr eaLnBrk="1" hangingPunct="1">
              <a:defRPr/>
            </a:pPr>
            <a:r>
              <a:rPr lang="en-US" sz="2800" dirty="0">
                <a:solidFill>
                  <a:schemeClr val="accent4">
                    <a:lumMod val="10000"/>
                  </a:schemeClr>
                </a:solidFill>
              </a:rPr>
              <a:t>CAMBRIAN EXPLOSION AND BURGESS SHALE</a:t>
            </a:r>
          </a:p>
        </p:txBody>
      </p:sp>
      <p:pic>
        <p:nvPicPr>
          <p:cNvPr id="27651" name="Picture 4" descr="burgessmap"/>
          <p:cNvPicPr>
            <a:picLocks noGrp="1" noChangeAspect="1" noChangeArrowheads="1"/>
          </p:cNvPicPr>
          <p:nvPr>
            <p:ph idx="1"/>
          </p:nvPr>
        </p:nvPicPr>
        <p:blipFill>
          <a:blip r:embed="rId2"/>
          <a:srcRect/>
          <a:stretch>
            <a:fillRect/>
          </a:stretch>
        </p:blipFill>
        <p:spPr>
          <a:xfrm>
            <a:off x="4495800" y="1219200"/>
            <a:ext cx="4210050" cy="2590800"/>
          </a:xfrm>
          <a:noFill/>
        </p:spPr>
      </p:pic>
      <p:sp>
        <p:nvSpPr>
          <p:cNvPr id="27652" name="Text Box 6"/>
          <p:cNvSpPr txBox="1">
            <a:spLocks noChangeArrowheads="1"/>
          </p:cNvSpPr>
          <p:nvPr/>
        </p:nvSpPr>
        <p:spPr bwMode="auto">
          <a:xfrm rot="10591003">
            <a:off x="381000" y="1560513"/>
            <a:ext cx="2819400" cy="366712"/>
          </a:xfrm>
          <a:prstGeom prst="rect">
            <a:avLst/>
          </a:prstGeom>
          <a:noFill/>
          <a:ln w="9525">
            <a:noFill/>
            <a:miter lim="800000"/>
            <a:headEnd/>
            <a:tailEnd/>
          </a:ln>
        </p:spPr>
        <p:txBody>
          <a:bodyPr rot="10800000">
            <a:prstTxWarp prst="textNoShape">
              <a:avLst/>
            </a:prstTxWarp>
            <a:spAutoFit/>
          </a:bodyPr>
          <a:lstStyle/>
          <a:p>
            <a:endParaRPr lang="en-US"/>
          </a:p>
        </p:txBody>
      </p:sp>
      <p:sp>
        <p:nvSpPr>
          <p:cNvPr id="27653" name="Text Box 7"/>
          <p:cNvSpPr txBox="1">
            <a:spLocks noChangeArrowheads="1"/>
          </p:cNvSpPr>
          <p:nvPr/>
        </p:nvSpPr>
        <p:spPr bwMode="auto">
          <a:xfrm>
            <a:off x="304800" y="1371600"/>
            <a:ext cx="4038600" cy="4308475"/>
          </a:xfrm>
          <a:prstGeom prst="rect">
            <a:avLst/>
          </a:prstGeom>
          <a:noFill/>
          <a:ln w="9525">
            <a:noFill/>
            <a:miter lim="800000"/>
            <a:headEnd/>
            <a:tailEnd/>
          </a:ln>
        </p:spPr>
        <p:txBody>
          <a:bodyPr>
            <a:prstTxWarp prst="textNoShape">
              <a:avLst/>
            </a:prstTxWarp>
            <a:spAutoFit/>
          </a:bodyPr>
          <a:lstStyle/>
          <a:p>
            <a:pPr>
              <a:spcBef>
                <a:spcPct val="50000"/>
              </a:spcBef>
              <a:buFontTx/>
              <a:buChar char="•"/>
            </a:pPr>
            <a:r>
              <a:rPr lang="en-US">
                <a:solidFill>
                  <a:srgbClr val="161616"/>
                </a:solidFill>
              </a:rPr>
              <a:t> </a:t>
            </a:r>
            <a:r>
              <a:rPr lang="en-US" sz="2000">
                <a:solidFill>
                  <a:srgbClr val="161616"/>
                </a:solidFill>
              </a:rPr>
              <a:t>Burgess Shale is best representation of Cambrian Life</a:t>
            </a:r>
          </a:p>
          <a:p>
            <a:pPr>
              <a:spcBef>
                <a:spcPct val="50000"/>
              </a:spcBef>
              <a:buFontTx/>
              <a:buChar char="•"/>
            </a:pPr>
            <a:r>
              <a:rPr lang="en-US" sz="2000">
                <a:solidFill>
                  <a:srgbClr val="161616"/>
                </a:solidFill>
              </a:rPr>
              <a:t> Cambrian explosion represents “explosion of life” around 545 mya. </a:t>
            </a:r>
          </a:p>
          <a:p>
            <a:pPr>
              <a:spcBef>
                <a:spcPct val="50000"/>
              </a:spcBef>
              <a:buFontTx/>
              <a:buChar char="•"/>
            </a:pPr>
            <a:r>
              <a:rPr lang="en-US" sz="2000">
                <a:solidFill>
                  <a:srgbClr val="161616"/>
                </a:solidFill>
              </a:rPr>
              <a:t>Burgess Shale found in Canadian Rockies</a:t>
            </a:r>
          </a:p>
          <a:p>
            <a:pPr>
              <a:spcBef>
                <a:spcPct val="50000"/>
              </a:spcBef>
            </a:pPr>
            <a:endParaRPr lang="en-US" sz="2000">
              <a:solidFill>
                <a:srgbClr val="161616"/>
              </a:solidFill>
            </a:endParaRPr>
          </a:p>
          <a:p>
            <a:pPr>
              <a:spcBef>
                <a:spcPct val="50000"/>
              </a:spcBef>
              <a:buFontTx/>
              <a:buChar char="•"/>
            </a:pPr>
            <a:r>
              <a:rPr lang="en-US" sz="2000">
                <a:solidFill>
                  <a:srgbClr val="161616"/>
                </a:solidFill>
              </a:rPr>
              <a:t>Life was restricted to oceans</a:t>
            </a:r>
          </a:p>
          <a:p>
            <a:pPr>
              <a:spcBef>
                <a:spcPct val="50000"/>
              </a:spcBef>
              <a:buFontTx/>
              <a:buChar char="•"/>
            </a:pPr>
            <a:r>
              <a:rPr lang="en-US" sz="2000">
                <a:solidFill>
                  <a:srgbClr val="161616"/>
                </a:solidFill>
              </a:rPr>
              <a:t>Abundance of “weirdos,” trial and error… </a:t>
            </a:r>
          </a:p>
        </p:txBody>
      </p:sp>
      <p:sp>
        <p:nvSpPr>
          <p:cNvPr id="27654" name="Text Box 8"/>
          <p:cNvSpPr txBox="1">
            <a:spLocks noChangeArrowheads="1"/>
          </p:cNvSpPr>
          <p:nvPr/>
        </p:nvSpPr>
        <p:spPr bwMode="auto">
          <a:xfrm>
            <a:off x="4953000" y="3886200"/>
            <a:ext cx="4551363" cy="461963"/>
          </a:xfrm>
          <a:prstGeom prst="rect">
            <a:avLst/>
          </a:prstGeom>
          <a:noFill/>
          <a:ln w="9525">
            <a:noFill/>
            <a:miter lim="800000"/>
            <a:headEnd/>
            <a:tailEnd/>
          </a:ln>
        </p:spPr>
        <p:txBody>
          <a:bodyPr wrap="none">
            <a:spAutoFit/>
          </a:bodyPr>
          <a:lstStyle/>
          <a:p>
            <a:pPr>
              <a:defRPr/>
            </a:pPr>
            <a:r>
              <a:rPr lang="en-US">
                <a:solidFill>
                  <a:schemeClr val="accent4">
                    <a:lumMod val="10000"/>
                  </a:schemeClr>
                </a:solidFill>
              </a:rPr>
              <a:t>Location of BS during Cambrian</a:t>
            </a:r>
          </a:p>
        </p:txBody>
      </p:sp>
      <p:pic>
        <p:nvPicPr>
          <p:cNvPr id="27655" name="Picture 9" descr="amphioxus"/>
          <p:cNvPicPr>
            <a:picLocks noChangeAspect="1" noChangeArrowheads="1"/>
          </p:cNvPicPr>
          <p:nvPr/>
        </p:nvPicPr>
        <p:blipFill>
          <a:blip r:embed="rId3"/>
          <a:srcRect/>
          <a:stretch>
            <a:fillRect/>
          </a:stretch>
        </p:blipFill>
        <p:spPr bwMode="auto">
          <a:xfrm>
            <a:off x="5257800" y="4419600"/>
            <a:ext cx="2667000" cy="1752600"/>
          </a:xfrm>
          <a:prstGeom prst="rect">
            <a:avLst/>
          </a:prstGeom>
          <a:noFill/>
          <a:ln w="9525">
            <a:noFill/>
            <a:miter lim="800000"/>
            <a:headEnd/>
            <a:tailEnd/>
          </a:ln>
        </p:spPr>
      </p:pic>
      <p:sp>
        <p:nvSpPr>
          <p:cNvPr id="27656" name="Text Box 11"/>
          <p:cNvSpPr txBox="1">
            <a:spLocks noChangeArrowheads="1"/>
          </p:cNvSpPr>
          <p:nvPr/>
        </p:nvSpPr>
        <p:spPr bwMode="auto">
          <a:xfrm>
            <a:off x="6019800" y="6172200"/>
            <a:ext cx="1187450" cy="336550"/>
          </a:xfrm>
          <a:prstGeom prst="rect">
            <a:avLst/>
          </a:prstGeom>
          <a:noFill/>
          <a:ln w="9525">
            <a:noFill/>
            <a:miter lim="800000"/>
            <a:headEnd/>
            <a:tailEnd/>
          </a:ln>
        </p:spPr>
        <p:txBody>
          <a:bodyPr wrap="none">
            <a:prstTxWarp prst="textNoShape">
              <a:avLst/>
            </a:prstTxWarp>
            <a:spAutoFit/>
          </a:bodyPr>
          <a:lstStyle/>
          <a:p>
            <a:r>
              <a:rPr lang="en-US" sz="1600"/>
              <a:t>Amphioxus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439738" y="56827"/>
            <a:ext cx="8229600" cy="1143000"/>
          </a:xfrm>
        </p:spPr>
        <p:txBody>
          <a:bodyPr/>
          <a:lstStyle/>
          <a:p>
            <a:pPr eaLnBrk="1" hangingPunct="1">
              <a:defRPr/>
            </a:pPr>
            <a:r>
              <a:rPr lang="en-US" sz="4000" dirty="0">
                <a:solidFill>
                  <a:schemeClr val="accent4">
                    <a:lumMod val="10000"/>
                  </a:schemeClr>
                </a:solidFill>
              </a:rPr>
              <a:t>CEPHALOCHORDATES- 530mya</a:t>
            </a:r>
          </a:p>
        </p:txBody>
      </p:sp>
      <p:sp>
        <p:nvSpPr>
          <p:cNvPr id="26627" name="Rectangle 3"/>
          <p:cNvSpPr>
            <a:spLocks noGrp="1" noChangeArrowheads="1"/>
          </p:cNvSpPr>
          <p:nvPr>
            <p:ph type="body" sz="half" idx="1"/>
          </p:nvPr>
        </p:nvSpPr>
        <p:spPr>
          <a:xfrm>
            <a:off x="457200" y="1371600"/>
            <a:ext cx="6781800" cy="5181600"/>
          </a:xfrm>
        </p:spPr>
        <p:txBody>
          <a:bodyPr>
            <a:normAutofit fontScale="92500"/>
          </a:bodyPr>
          <a:lstStyle/>
          <a:p>
            <a:pPr eaLnBrk="1" hangingPunct="1"/>
            <a:r>
              <a:rPr lang="en-US" sz="2800">
                <a:solidFill>
                  <a:srgbClr val="161616"/>
                </a:solidFill>
              </a:rPr>
              <a:t>25 known species</a:t>
            </a:r>
          </a:p>
          <a:p>
            <a:pPr eaLnBrk="1" hangingPunct="1"/>
            <a:r>
              <a:rPr lang="en-US" sz="2800">
                <a:solidFill>
                  <a:srgbClr val="161616"/>
                </a:solidFill>
              </a:rPr>
              <a:t>Spend most of their time buried in sand</a:t>
            </a:r>
          </a:p>
          <a:p>
            <a:pPr eaLnBrk="1" hangingPunct="1"/>
            <a:r>
              <a:rPr lang="en-US" sz="2800">
                <a:solidFill>
                  <a:srgbClr val="161616"/>
                </a:solidFill>
              </a:rPr>
              <a:t>Filter-feed</a:t>
            </a:r>
          </a:p>
          <a:p>
            <a:pPr eaLnBrk="1" hangingPunct="1"/>
            <a:r>
              <a:rPr lang="en-US" sz="2800">
                <a:solidFill>
                  <a:srgbClr val="161616"/>
                </a:solidFill>
              </a:rPr>
              <a:t>Fossils are extremely sparse…why?</a:t>
            </a:r>
          </a:p>
          <a:p>
            <a:pPr eaLnBrk="1" hangingPunct="1"/>
            <a:r>
              <a:rPr lang="en-US" sz="2800">
                <a:solidFill>
                  <a:srgbClr val="161616"/>
                </a:solidFill>
              </a:rPr>
              <a:t>Examples: </a:t>
            </a:r>
          </a:p>
          <a:p>
            <a:pPr lvl="1" eaLnBrk="1" hangingPunct="1"/>
            <a:r>
              <a:rPr lang="en-US" sz="2400">
                <a:solidFill>
                  <a:srgbClr val="161616"/>
                </a:solidFill>
              </a:rPr>
              <a:t>Lanclets- scaleless, fish-like marine chordates</a:t>
            </a:r>
          </a:p>
          <a:p>
            <a:pPr lvl="1" eaLnBrk="1" hangingPunct="1"/>
            <a:r>
              <a:rPr lang="en-US" sz="2400">
                <a:solidFill>
                  <a:srgbClr val="161616"/>
                </a:solidFill>
              </a:rPr>
              <a:t>Amphioxus is around today!</a:t>
            </a:r>
          </a:p>
          <a:p>
            <a:pPr lvl="2" eaLnBrk="1" hangingPunct="1"/>
            <a:r>
              <a:rPr lang="en-US" sz="2000">
                <a:solidFill>
                  <a:srgbClr val="161616"/>
                </a:solidFill>
              </a:rPr>
              <a:t>5000 per square meter off Jamaican Coast</a:t>
            </a:r>
          </a:p>
          <a:p>
            <a:pPr lvl="1" eaLnBrk="1" hangingPunct="1"/>
            <a:r>
              <a:rPr lang="en-US" sz="2400" i="1">
                <a:solidFill>
                  <a:srgbClr val="161616"/>
                </a:solidFill>
              </a:rPr>
              <a:t>Pakaia, </a:t>
            </a:r>
            <a:r>
              <a:rPr lang="en-US" sz="2400">
                <a:solidFill>
                  <a:srgbClr val="161616"/>
                </a:solidFill>
              </a:rPr>
              <a:t>found in famous Burgess Shale</a:t>
            </a:r>
          </a:p>
        </p:txBody>
      </p:sp>
      <p:pic>
        <p:nvPicPr>
          <p:cNvPr id="26628" name="Picture 4" descr="branchiostoma2"/>
          <p:cNvPicPr>
            <a:picLocks noGrp="1" noChangeAspect="1" noChangeArrowheads="1"/>
          </p:cNvPicPr>
          <p:nvPr>
            <p:ph sz="quarter" idx="2"/>
          </p:nvPr>
        </p:nvPicPr>
        <p:blipFill>
          <a:blip r:embed="rId2"/>
          <a:srcRect/>
          <a:stretch>
            <a:fillRect/>
          </a:stretch>
        </p:blipFill>
        <p:spPr>
          <a:xfrm>
            <a:off x="7543800" y="1445335"/>
            <a:ext cx="1125538" cy="4953000"/>
          </a:xfrm>
          <a:noFill/>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381000" y="76200"/>
            <a:ext cx="8229600" cy="1143000"/>
          </a:xfrm>
        </p:spPr>
        <p:txBody>
          <a:bodyPr/>
          <a:lstStyle/>
          <a:p>
            <a:pPr eaLnBrk="1" hangingPunct="1">
              <a:defRPr/>
            </a:pPr>
            <a:r>
              <a:rPr lang="en-US" dirty="0">
                <a:solidFill>
                  <a:schemeClr val="accent4">
                    <a:lumMod val="10000"/>
                  </a:schemeClr>
                </a:solidFill>
              </a:rPr>
              <a:t>AGNATHANS- 500mya</a:t>
            </a:r>
          </a:p>
        </p:txBody>
      </p:sp>
      <p:sp>
        <p:nvSpPr>
          <p:cNvPr id="28675" name="Rectangle 3"/>
          <p:cNvSpPr>
            <a:spLocks noGrp="1" noChangeArrowheads="1"/>
          </p:cNvSpPr>
          <p:nvPr>
            <p:ph type="body" sz="half" idx="1"/>
          </p:nvPr>
        </p:nvSpPr>
        <p:spPr/>
        <p:txBody>
          <a:bodyPr>
            <a:normAutofit fontScale="92500"/>
          </a:bodyPr>
          <a:lstStyle/>
          <a:p>
            <a:pPr eaLnBrk="1" hangingPunct="1">
              <a:lnSpc>
                <a:spcPct val="90000"/>
              </a:lnSpc>
            </a:pPr>
            <a:r>
              <a:rPr lang="en-US" sz="2800">
                <a:solidFill>
                  <a:srgbClr val="161616"/>
                </a:solidFill>
              </a:rPr>
              <a:t>First animals with backbones (470mya)</a:t>
            </a:r>
          </a:p>
          <a:p>
            <a:pPr eaLnBrk="1" hangingPunct="1">
              <a:lnSpc>
                <a:spcPct val="90000"/>
              </a:lnSpc>
            </a:pPr>
            <a:r>
              <a:rPr lang="en-US" sz="2800">
                <a:solidFill>
                  <a:srgbClr val="161616"/>
                </a:solidFill>
              </a:rPr>
              <a:t>Jawless fishes</a:t>
            </a:r>
          </a:p>
          <a:p>
            <a:pPr eaLnBrk="1" hangingPunct="1">
              <a:lnSpc>
                <a:spcPct val="90000"/>
              </a:lnSpc>
            </a:pPr>
            <a:r>
              <a:rPr lang="en-US" sz="2800">
                <a:solidFill>
                  <a:srgbClr val="161616"/>
                </a:solidFill>
              </a:rPr>
              <a:t>Examples-</a:t>
            </a:r>
          </a:p>
          <a:p>
            <a:pPr lvl="1" eaLnBrk="1" hangingPunct="1">
              <a:lnSpc>
                <a:spcPct val="90000"/>
              </a:lnSpc>
            </a:pPr>
            <a:r>
              <a:rPr lang="en-US" sz="2400">
                <a:solidFill>
                  <a:srgbClr val="161616"/>
                </a:solidFill>
              </a:rPr>
              <a:t>Hagfish, lamprey</a:t>
            </a:r>
          </a:p>
          <a:p>
            <a:pPr lvl="2" eaLnBrk="1" hangingPunct="1">
              <a:lnSpc>
                <a:spcPct val="90000"/>
              </a:lnSpc>
            </a:pPr>
            <a:r>
              <a:rPr lang="en-US" sz="2000">
                <a:solidFill>
                  <a:srgbClr val="161616"/>
                </a:solidFill>
              </a:rPr>
              <a:t>Both parasitic fish</a:t>
            </a:r>
          </a:p>
          <a:p>
            <a:pPr lvl="2" eaLnBrk="1" hangingPunct="1">
              <a:lnSpc>
                <a:spcPct val="90000"/>
              </a:lnSpc>
            </a:pPr>
            <a:r>
              <a:rPr lang="en-US" sz="2000">
                <a:solidFill>
                  <a:srgbClr val="161616"/>
                </a:solidFill>
              </a:rPr>
              <a:t>Have suckers and they attach themselves to other fish</a:t>
            </a:r>
          </a:p>
          <a:p>
            <a:pPr lvl="2" eaLnBrk="1" hangingPunct="1">
              <a:lnSpc>
                <a:spcPct val="90000"/>
              </a:lnSpc>
            </a:pPr>
            <a:r>
              <a:rPr lang="en-US" sz="2000">
                <a:solidFill>
                  <a:srgbClr val="161616"/>
                </a:solidFill>
              </a:rPr>
              <a:t>HUGE Problem in Great Lakes…40 tons of fish killed!</a:t>
            </a:r>
          </a:p>
          <a:p>
            <a:pPr lvl="1" eaLnBrk="1" hangingPunct="1">
              <a:lnSpc>
                <a:spcPct val="90000"/>
              </a:lnSpc>
              <a:buFontTx/>
              <a:buNone/>
            </a:pPr>
            <a:endParaRPr lang="en-US" sz="2400" i="1">
              <a:solidFill>
                <a:srgbClr val="161616"/>
              </a:solidFill>
            </a:endParaRPr>
          </a:p>
          <a:p>
            <a:pPr eaLnBrk="1" hangingPunct="1">
              <a:lnSpc>
                <a:spcPct val="90000"/>
              </a:lnSpc>
              <a:buFontTx/>
              <a:buNone/>
            </a:pPr>
            <a:endParaRPr lang="en-US" sz="2800">
              <a:solidFill>
                <a:srgbClr val="161616"/>
              </a:solidFill>
            </a:endParaRPr>
          </a:p>
        </p:txBody>
      </p:sp>
      <p:pic>
        <p:nvPicPr>
          <p:cNvPr id="28676" name="Picture 4" descr="lamprey"/>
          <p:cNvPicPr>
            <a:picLocks noGrp="1" noChangeAspect="1" noChangeArrowheads="1"/>
          </p:cNvPicPr>
          <p:nvPr>
            <p:ph sz="half" idx="2"/>
          </p:nvPr>
        </p:nvPicPr>
        <p:blipFill>
          <a:blip r:embed="rId2"/>
          <a:srcRect/>
          <a:stretch>
            <a:fillRect/>
          </a:stretch>
        </p:blipFill>
        <p:spPr>
          <a:xfrm>
            <a:off x="4648200" y="1371600"/>
            <a:ext cx="4191000" cy="2438400"/>
          </a:xfrm>
          <a:noFill/>
        </p:spPr>
      </p:pic>
      <p:sp>
        <p:nvSpPr>
          <p:cNvPr id="28677" name="Text Box 6"/>
          <p:cNvSpPr txBox="1">
            <a:spLocks noChangeArrowheads="1"/>
          </p:cNvSpPr>
          <p:nvPr/>
        </p:nvSpPr>
        <p:spPr bwMode="auto">
          <a:xfrm>
            <a:off x="4648200" y="1371600"/>
            <a:ext cx="996950" cy="366713"/>
          </a:xfrm>
          <a:prstGeom prst="rect">
            <a:avLst/>
          </a:prstGeom>
          <a:noFill/>
          <a:ln w="9525">
            <a:noFill/>
            <a:miter lim="800000"/>
            <a:headEnd/>
            <a:tailEnd/>
          </a:ln>
        </p:spPr>
        <p:txBody>
          <a:bodyPr wrap="none">
            <a:prstTxWarp prst="textNoShape">
              <a:avLst/>
            </a:prstTxWarp>
            <a:spAutoFit/>
          </a:bodyPr>
          <a:lstStyle/>
          <a:p>
            <a:r>
              <a:rPr lang="en-US"/>
              <a:t>lamprey</a:t>
            </a:r>
          </a:p>
        </p:txBody>
      </p:sp>
      <p:sp>
        <p:nvSpPr>
          <p:cNvPr id="28678" name="Rectangle 7"/>
          <p:cNvSpPr>
            <a:spLocks noChangeArrowheads="1"/>
          </p:cNvSpPr>
          <p:nvPr/>
        </p:nvSpPr>
        <p:spPr bwMode="auto">
          <a:xfrm>
            <a:off x="-19050" y="560388"/>
            <a:ext cx="9144000" cy="0"/>
          </a:xfrm>
          <a:prstGeom prst="rect">
            <a:avLst/>
          </a:prstGeom>
          <a:solidFill>
            <a:srgbClr val="FFFF99"/>
          </a:solidFill>
          <a:ln w="9525">
            <a:noFill/>
            <a:miter lim="800000"/>
            <a:headEnd/>
            <a:tailEnd/>
          </a:ln>
        </p:spPr>
        <p:txBody>
          <a:bodyPr>
            <a:prstTxWarp prst="textNoShape">
              <a:avLst/>
            </a:prstTxWarp>
            <a:spAutoFit/>
          </a:bodyPr>
          <a:lstStyle/>
          <a:p>
            <a:endParaRPr lang="en-US"/>
          </a:p>
        </p:txBody>
      </p:sp>
      <p:pic>
        <p:nvPicPr>
          <p:cNvPr id="28679" name="Picture 9" descr="130-lo-hagfish">
            <a:hlinkClick r:id="rId3"/>
          </p:cNvPr>
          <p:cNvPicPr>
            <a:picLocks noChangeAspect="1" noChangeArrowheads="1"/>
          </p:cNvPicPr>
          <p:nvPr/>
        </p:nvPicPr>
        <p:blipFill>
          <a:blip r:embed="rId4"/>
          <a:srcRect/>
          <a:stretch>
            <a:fillRect/>
          </a:stretch>
        </p:blipFill>
        <p:spPr bwMode="auto">
          <a:xfrm>
            <a:off x="4648200" y="4114800"/>
            <a:ext cx="4191000" cy="2519363"/>
          </a:xfrm>
          <a:prstGeom prst="rect">
            <a:avLst/>
          </a:prstGeom>
          <a:noFill/>
          <a:ln w="9525">
            <a:noFill/>
            <a:miter lim="800000"/>
            <a:headEnd/>
            <a:tailEnd/>
          </a:ln>
        </p:spPr>
      </p:pic>
      <p:sp>
        <p:nvSpPr>
          <p:cNvPr id="28680" name="Text Box 10"/>
          <p:cNvSpPr txBox="1">
            <a:spLocks noChangeArrowheads="1"/>
          </p:cNvSpPr>
          <p:nvPr/>
        </p:nvSpPr>
        <p:spPr bwMode="auto">
          <a:xfrm>
            <a:off x="7908925" y="4151313"/>
            <a:ext cx="920750" cy="366712"/>
          </a:xfrm>
          <a:prstGeom prst="rect">
            <a:avLst/>
          </a:prstGeom>
          <a:noFill/>
          <a:ln w="9525">
            <a:noFill/>
            <a:miter lim="800000"/>
            <a:headEnd/>
            <a:tailEnd/>
          </a:ln>
        </p:spPr>
        <p:txBody>
          <a:bodyPr wrap="none">
            <a:prstTxWarp prst="textNoShape">
              <a:avLst/>
            </a:prstTxWarp>
            <a:spAutoFit/>
          </a:bodyPr>
          <a:lstStyle/>
          <a:p>
            <a:r>
              <a:rPr lang="en-US"/>
              <a:t>hagfish</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515371" y="203300"/>
            <a:ext cx="8042276" cy="1057074"/>
          </a:xfrm>
        </p:spPr>
        <p:txBody>
          <a:bodyPr/>
          <a:lstStyle/>
          <a:p>
            <a:pPr eaLnBrk="1" hangingPunct="1">
              <a:defRPr/>
            </a:pPr>
            <a:r>
              <a:rPr lang="en-US" dirty="0">
                <a:solidFill>
                  <a:schemeClr val="accent4">
                    <a:lumMod val="10000"/>
                  </a:schemeClr>
                </a:solidFill>
              </a:rPr>
              <a:t>GNATHOSTOMES- 430 </a:t>
            </a:r>
            <a:r>
              <a:rPr lang="en-US" dirty="0" err="1">
                <a:solidFill>
                  <a:schemeClr val="accent4">
                    <a:lumMod val="10000"/>
                  </a:schemeClr>
                </a:solidFill>
              </a:rPr>
              <a:t>mya</a:t>
            </a:r>
            <a:endParaRPr lang="en-US" dirty="0">
              <a:solidFill>
                <a:schemeClr val="accent4">
                  <a:lumMod val="10000"/>
                </a:schemeClr>
              </a:solidFill>
            </a:endParaRPr>
          </a:p>
        </p:txBody>
      </p:sp>
      <p:sp>
        <p:nvSpPr>
          <p:cNvPr id="29699" name="Rectangle 3"/>
          <p:cNvSpPr>
            <a:spLocks noGrp="1" noChangeArrowheads="1"/>
          </p:cNvSpPr>
          <p:nvPr>
            <p:ph type="body" idx="1"/>
          </p:nvPr>
        </p:nvSpPr>
        <p:spPr>
          <a:xfrm>
            <a:off x="457200" y="1600200"/>
            <a:ext cx="4038600" cy="4525963"/>
          </a:xfrm>
        </p:spPr>
        <p:txBody>
          <a:bodyPr>
            <a:normAutofit lnSpcReduction="10000"/>
          </a:bodyPr>
          <a:lstStyle/>
          <a:p>
            <a:pPr eaLnBrk="1" hangingPunct="1"/>
            <a:r>
              <a:rPr lang="en-US" sz="2800">
                <a:solidFill>
                  <a:srgbClr val="161616"/>
                </a:solidFill>
              </a:rPr>
              <a:t>CARTILAGINOUS FISHES</a:t>
            </a:r>
          </a:p>
          <a:p>
            <a:pPr lvl="1" eaLnBrk="1" hangingPunct="1"/>
            <a:r>
              <a:rPr lang="en-US" sz="2400">
                <a:solidFill>
                  <a:srgbClr val="161616"/>
                </a:solidFill>
              </a:rPr>
              <a:t>Have jaws…is this an advantage? why?</a:t>
            </a:r>
          </a:p>
          <a:p>
            <a:pPr lvl="1" eaLnBrk="1" hangingPunct="1"/>
            <a:r>
              <a:rPr lang="en-US" sz="2400">
                <a:solidFill>
                  <a:srgbClr val="161616"/>
                </a:solidFill>
              </a:rPr>
              <a:t>Jaws developed from gill arches</a:t>
            </a:r>
          </a:p>
          <a:p>
            <a:pPr lvl="1" eaLnBrk="1" hangingPunct="1"/>
            <a:r>
              <a:rPr lang="en-US" sz="2400">
                <a:solidFill>
                  <a:srgbClr val="161616"/>
                </a:solidFill>
              </a:rPr>
              <a:t>Skates, rays, sharks</a:t>
            </a:r>
          </a:p>
          <a:p>
            <a:pPr lvl="1" eaLnBrk="1" hangingPunct="1"/>
            <a:r>
              <a:rPr lang="en-US" sz="2400">
                <a:solidFill>
                  <a:srgbClr val="161616"/>
                </a:solidFill>
              </a:rPr>
              <a:t>BIG QUESTION: WHY ARE THEY SO SUCCESSFUL, STILL TODAY?</a:t>
            </a:r>
          </a:p>
          <a:p>
            <a:pPr lvl="1" eaLnBrk="1" hangingPunct="1"/>
            <a:endParaRPr lang="en-US" sz="2400">
              <a:solidFill>
                <a:srgbClr val="161616"/>
              </a:solidFill>
            </a:endParaRPr>
          </a:p>
        </p:txBody>
      </p:sp>
      <p:pic>
        <p:nvPicPr>
          <p:cNvPr id="29700" name="Picture 23" descr="great_white_shark">
            <a:hlinkClick r:id="rId2"/>
          </p:cNvPr>
          <p:cNvPicPr>
            <a:picLocks noChangeAspect="1" noChangeArrowheads="1"/>
          </p:cNvPicPr>
          <p:nvPr/>
        </p:nvPicPr>
        <p:blipFill>
          <a:blip r:embed="rId3"/>
          <a:srcRect/>
          <a:stretch>
            <a:fillRect/>
          </a:stretch>
        </p:blipFill>
        <p:spPr bwMode="auto">
          <a:xfrm>
            <a:off x="5029200" y="1447800"/>
            <a:ext cx="3505200" cy="2133600"/>
          </a:xfrm>
          <a:prstGeom prst="rect">
            <a:avLst/>
          </a:prstGeom>
          <a:noFill/>
          <a:ln w="9525">
            <a:noFill/>
            <a:miter lim="800000"/>
            <a:headEnd/>
            <a:tailEnd/>
          </a:ln>
        </p:spPr>
      </p:pic>
      <p:pic>
        <p:nvPicPr>
          <p:cNvPr id="29701" name="Picture 25" descr="rays">
            <a:hlinkClick r:id="rId4"/>
          </p:cNvPr>
          <p:cNvPicPr>
            <a:picLocks noChangeAspect="1" noChangeArrowheads="1"/>
          </p:cNvPicPr>
          <p:nvPr/>
        </p:nvPicPr>
        <p:blipFill>
          <a:blip r:embed="rId5"/>
          <a:srcRect/>
          <a:stretch>
            <a:fillRect/>
          </a:stretch>
        </p:blipFill>
        <p:spPr bwMode="auto">
          <a:xfrm>
            <a:off x="5029200" y="3810000"/>
            <a:ext cx="3505200" cy="2438400"/>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defRPr/>
            </a:pPr>
            <a:r>
              <a:rPr lang="en-US" dirty="0">
                <a:solidFill>
                  <a:schemeClr val="accent4">
                    <a:lumMod val="10000"/>
                  </a:schemeClr>
                </a:solidFill>
              </a:rPr>
              <a:t>GNATHOSTOMES (cont.)</a:t>
            </a:r>
          </a:p>
        </p:txBody>
      </p:sp>
      <p:sp>
        <p:nvSpPr>
          <p:cNvPr id="30723" name="Rectangle 3"/>
          <p:cNvSpPr>
            <a:spLocks noGrp="1" noChangeArrowheads="1"/>
          </p:cNvSpPr>
          <p:nvPr>
            <p:ph type="body" idx="1"/>
          </p:nvPr>
        </p:nvSpPr>
        <p:spPr>
          <a:xfrm>
            <a:off x="457200" y="1600200"/>
            <a:ext cx="3810000" cy="4525963"/>
          </a:xfrm>
        </p:spPr>
        <p:txBody>
          <a:bodyPr/>
          <a:lstStyle/>
          <a:p>
            <a:pPr eaLnBrk="1" hangingPunct="1"/>
            <a:r>
              <a:rPr lang="en-US">
                <a:solidFill>
                  <a:srgbClr val="161616"/>
                </a:solidFill>
              </a:rPr>
              <a:t>Bony Fishes</a:t>
            </a:r>
          </a:p>
          <a:p>
            <a:pPr lvl="1" eaLnBrk="1" hangingPunct="1"/>
            <a:r>
              <a:rPr lang="en-US">
                <a:solidFill>
                  <a:srgbClr val="161616"/>
                </a:solidFill>
              </a:rPr>
              <a:t>Internal skeleton of bones…what is this called?</a:t>
            </a:r>
          </a:p>
          <a:p>
            <a:pPr lvl="2" eaLnBrk="1" hangingPunct="1"/>
            <a:r>
              <a:rPr lang="en-US">
                <a:solidFill>
                  <a:srgbClr val="161616"/>
                </a:solidFill>
              </a:rPr>
              <a:t>Presents new problem?</a:t>
            </a:r>
          </a:p>
          <a:p>
            <a:pPr lvl="2" eaLnBrk="1" hangingPunct="1"/>
            <a:r>
              <a:rPr lang="en-US">
                <a:solidFill>
                  <a:srgbClr val="161616"/>
                </a:solidFill>
              </a:rPr>
              <a:t>Swim bladder-controls buoyancy in water</a:t>
            </a:r>
          </a:p>
          <a:p>
            <a:pPr lvl="2" eaLnBrk="1" hangingPunct="1">
              <a:buFontTx/>
              <a:buNone/>
            </a:pPr>
            <a:endParaRPr lang="en-US">
              <a:solidFill>
                <a:srgbClr val="161616"/>
              </a:solidFill>
            </a:endParaRPr>
          </a:p>
        </p:txBody>
      </p:sp>
      <p:pic>
        <p:nvPicPr>
          <p:cNvPr id="30724" name="Picture 9" descr="1818b"/>
          <p:cNvPicPr>
            <a:picLocks noChangeAspect="1" noChangeArrowheads="1"/>
          </p:cNvPicPr>
          <p:nvPr/>
        </p:nvPicPr>
        <p:blipFill>
          <a:blip r:embed="rId2"/>
          <a:srcRect/>
          <a:stretch>
            <a:fillRect/>
          </a:stretch>
        </p:blipFill>
        <p:spPr bwMode="auto">
          <a:xfrm>
            <a:off x="4648200" y="1981200"/>
            <a:ext cx="4267200" cy="3124200"/>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57200" y="228600"/>
            <a:ext cx="8229600" cy="1066800"/>
          </a:xfrm>
        </p:spPr>
        <p:txBody>
          <a:bodyPr/>
          <a:lstStyle/>
          <a:p>
            <a:pPr eaLnBrk="1" hangingPunct="1">
              <a:defRPr/>
            </a:pPr>
            <a:r>
              <a:rPr lang="en-US" sz="4000" dirty="0">
                <a:solidFill>
                  <a:schemeClr val="accent4">
                    <a:lumMod val="10000"/>
                  </a:schemeClr>
                </a:solidFill>
              </a:rPr>
              <a:t>CROSSOPTERYGIANS- 400mya</a:t>
            </a:r>
          </a:p>
        </p:txBody>
      </p:sp>
      <p:sp>
        <p:nvSpPr>
          <p:cNvPr id="31747" name="Rectangle 3"/>
          <p:cNvSpPr>
            <a:spLocks noGrp="1" noChangeArrowheads="1"/>
          </p:cNvSpPr>
          <p:nvPr>
            <p:ph type="body" idx="1"/>
          </p:nvPr>
        </p:nvSpPr>
        <p:spPr>
          <a:xfrm>
            <a:off x="152400" y="1295400"/>
            <a:ext cx="4343400" cy="4525963"/>
          </a:xfrm>
        </p:spPr>
        <p:txBody>
          <a:bodyPr>
            <a:normAutofit fontScale="92500"/>
          </a:bodyPr>
          <a:lstStyle/>
          <a:p>
            <a:pPr eaLnBrk="1" hangingPunct="1">
              <a:lnSpc>
                <a:spcPct val="90000"/>
              </a:lnSpc>
            </a:pPr>
            <a:r>
              <a:rPr lang="en-US" sz="2800">
                <a:solidFill>
                  <a:srgbClr val="161616"/>
                </a:solidFill>
              </a:rPr>
              <a:t>Lobe-finned fishes</a:t>
            </a:r>
          </a:p>
          <a:p>
            <a:pPr lvl="1" eaLnBrk="1" hangingPunct="1">
              <a:lnSpc>
                <a:spcPct val="90000"/>
              </a:lnSpc>
            </a:pPr>
            <a:r>
              <a:rPr lang="en-US" sz="2400">
                <a:solidFill>
                  <a:srgbClr val="161616"/>
                </a:solidFill>
              </a:rPr>
              <a:t>PATH TO LAND!!!</a:t>
            </a:r>
          </a:p>
          <a:p>
            <a:pPr lvl="1" eaLnBrk="1" hangingPunct="1">
              <a:lnSpc>
                <a:spcPct val="90000"/>
              </a:lnSpc>
            </a:pPr>
            <a:r>
              <a:rPr lang="en-US" sz="2400">
                <a:solidFill>
                  <a:srgbClr val="161616"/>
                </a:solidFill>
              </a:rPr>
              <a:t>Paired front and hind limbs with internal bones</a:t>
            </a:r>
          </a:p>
          <a:p>
            <a:pPr lvl="1" eaLnBrk="1" hangingPunct="1">
              <a:lnSpc>
                <a:spcPct val="90000"/>
              </a:lnSpc>
            </a:pPr>
            <a:r>
              <a:rPr lang="en-US" sz="2400">
                <a:solidFill>
                  <a:srgbClr val="161616"/>
                </a:solidFill>
              </a:rPr>
              <a:t>Muscular fins that could be used to crawl onto land</a:t>
            </a:r>
          </a:p>
          <a:p>
            <a:pPr lvl="1" eaLnBrk="1" hangingPunct="1">
              <a:lnSpc>
                <a:spcPct val="90000"/>
              </a:lnSpc>
            </a:pPr>
            <a:r>
              <a:rPr lang="en-US" sz="2400">
                <a:solidFill>
                  <a:srgbClr val="161616"/>
                </a:solidFill>
              </a:rPr>
              <a:t>Thought to have died out, but fisherman recently caught one of the coast of Madagascar – Coelacanth!!!</a:t>
            </a:r>
          </a:p>
        </p:txBody>
      </p:sp>
      <p:pic>
        <p:nvPicPr>
          <p:cNvPr id="31748" name="Picture 5" descr="http://www.emc.maricopa.edu/faculty/farabee/BIOBK/comparison.gif"/>
          <p:cNvPicPr>
            <a:picLocks noChangeAspect="1" noChangeArrowheads="1"/>
          </p:cNvPicPr>
          <p:nvPr/>
        </p:nvPicPr>
        <p:blipFill>
          <a:blip r:embed="rId2"/>
          <a:srcRect/>
          <a:stretch>
            <a:fillRect/>
          </a:stretch>
        </p:blipFill>
        <p:spPr bwMode="auto">
          <a:xfrm>
            <a:off x="4648200" y="1295400"/>
            <a:ext cx="4114800" cy="297180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hidden="1"/>
          <p:cNvSpPr>
            <a:spLocks noGrp="1" noChangeArrowheads="1"/>
          </p:cNvSpPr>
          <p:nvPr>
            <p:ph type="title"/>
          </p:nvPr>
        </p:nvSpPr>
        <p:spPr/>
        <p:txBody>
          <a:bodyPr/>
          <a:lstStyle/>
          <a:p>
            <a:endParaRPr lang="en-US"/>
          </a:p>
        </p:txBody>
      </p:sp>
      <p:sp>
        <p:nvSpPr>
          <p:cNvPr id="6147" name="Text Box 4"/>
          <p:cNvSpPr txBox="1">
            <a:spLocks noChangeArrowheads="1"/>
          </p:cNvSpPr>
          <p:nvPr/>
        </p:nvSpPr>
        <p:spPr bwMode="auto">
          <a:xfrm>
            <a:off x="0" y="0"/>
            <a:ext cx="1828800" cy="274638"/>
          </a:xfrm>
          <a:prstGeom prst="rect">
            <a:avLst/>
          </a:prstGeom>
          <a:noFill/>
          <a:ln w="9525">
            <a:noFill/>
            <a:miter lim="800000"/>
            <a:headEnd/>
            <a:tailEnd/>
          </a:ln>
        </p:spPr>
        <p:txBody>
          <a:bodyPr>
            <a:prstTxWarp prst="textNoShape">
              <a:avLst/>
            </a:prstTxWarp>
            <a:spAutoFit/>
          </a:bodyPr>
          <a:lstStyle/>
          <a:p>
            <a:pPr>
              <a:spcBef>
                <a:spcPct val="50000"/>
              </a:spcBef>
            </a:pPr>
            <a:r>
              <a:rPr lang="en-US" sz="1200"/>
              <a:t>Fig. 2.5</a:t>
            </a:r>
          </a:p>
        </p:txBody>
      </p:sp>
      <p:pic>
        <p:nvPicPr>
          <p:cNvPr id="6148" name="Picture 5" descr="joh86670_02_05"/>
          <p:cNvPicPr>
            <a:picLocks noChangeAspect="1" noChangeArrowheads="1"/>
          </p:cNvPicPr>
          <p:nvPr/>
        </p:nvPicPr>
        <p:blipFill>
          <a:blip r:embed="rId2"/>
          <a:srcRect/>
          <a:stretch>
            <a:fillRect/>
          </a:stretch>
        </p:blipFill>
        <p:spPr bwMode="auto">
          <a:xfrm>
            <a:off x="2209800" y="914400"/>
            <a:ext cx="4716463" cy="4943475"/>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685800" y="139672"/>
            <a:ext cx="7772400" cy="1031929"/>
          </a:xfrm>
        </p:spPr>
        <p:txBody>
          <a:bodyPr/>
          <a:lstStyle/>
          <a:p>
            <a:pPr eaLnBrk="1" hangingPunct="1"/>
            <a:r>
              <a:rPr lang="en-US" dirty="0">
                <a:solidFill>
                  <a:srgbClr val="161616"/>
                </a:solidFill>
              </a:rPr>
              <a:t>AMPHIBIANS – 360 </a:t>
            </a:r>
            <a:r>
              <a:rPr lang="en-US" dirty="0" err="1">
                <a:solidFill>
                  <a:srgbClr val="161616"/>
                </a:solidFill>
              </a:rPr>
              <a:t>mya</a:t>
            </a:r>
            <a:endParaRPr lang="en-US" dirty="0">
              <a:solidFill>
                <a:srgbClr val="161616"/>
              </a:solidFill>
            </a:endParaRPr>
          </a:p>
        </p:txBody>
      </p:sp>
      <p:sp>
        <p:nvSpPr>
          <p:cNvPr id="32771" name="Rectangle 3"/>
          <p:cNvSpPr>
            <a:spLocks noGrp="1" noChangeArrowheads="1"/>
          </p:cNvSpPr>
          <p:nvPr>
            <p:ph type="body" idx="1"/>
          </p:nvPr>
        </p:nvSpPr>
        <p:spPr>
          <a:xfrm>
            <a:off x="0" y="1371600"/>
            <a:ext cx="3733800" cy="4830763"/>
          </a:xfrm>
        </p:spPr>
        <p:txBody>
          <a:bodyPr>
            <a:normAutofit fontScale="92500"/>
          </a:bodyPr>
          <a:lstStyle/>
          <a:p>
            <a:pPr eaLnBrk="1" hangingPunct="1">
              <a:lnSpc>
                <a:spcPct val="90000"/>
              </a:lnSpc>
              <a:defRPr/>
            </a:pPr>
            <a:r>
              <a:rPr lang="en-US" sz="2400">
                <a:solidFill>
                  <a:schemeClr val="accent4">
                    <a:lumMod val="10000"/>
                  </a:schemeClr>
                </a:solidFill>
              </a:rPr>
              <a:t>Walking legs developed from lobe-fin fish</a:t>
            </a:r>
          </a:p>
          <a:p>
            <a:pPr eaLnBrk="1" hangingPunct="1">
              <a:lnSpc>
                <a:spcPct val="90000"/>
              </a:lnSpc>
              <a:defRPr/>
            </a:pPr>
            <a:r>
              <a:rPr lang="en-US" sz="2400">
                <a:solidFill>
                  <a:schemeClr val="accent4">
                    <a:lumMod val="10000"/>
                  </a:schemeClr>
                </a:solidFill>
              </a:rPr>
              <a:t>First on land = NEW PROBLEMS!!</a:t>
            </a:r>
          </a:p>
          <a:p>
            <a:pPr eaLnBrk="1" hangingPunct="1">
              <a:lnSpc>
                <a:spcPct val="90000"/>
              </a:lnSpc>
              <a:defRPr/>
            </a:pPr>
            <a:r>
              <a:rPr lang="en-US" sz="2400">
                <a:solidFill>
                  <a:schemeClr val="accent4">
                    <a:lumMod val="10000"/>
                  </a:schemeClr>
                </a:solidFill>
              </a:rPr>
              <a:t>Lungs!- squeeze air into lungs</a:t>
            </a:r>
          </a:p>
          <a:p>
            <a:pPr eaLnBrk="1" hangingPunct="1">
              <a:lnSpc>
                <a:spcPct val="90000"/>
              </a:lnSpc>
              <a:defRPr/>
            </a:pPr>
            <a:r>
              <a:rPr lang="en-US" sz="2400">
                <a:solidFill>
                  <a:schemeClr val="accent4">
                    <a:lumMod val="10000"/>
                  </a:schemeClr>
                </a:solidFill>
              </a:rPr>
              <a:t>Cutaneous respiration</a:t>
            </a:r>
          </a:p>
          <a:p>
            <a:pPr eaLnBrk="1" hangingPunct="1">
              <a:lnSpc>
                <a:spcPct val="90000"/>
              </a:lnSpc>
              <a:defRPr/>
            </a:pPr>
            <a:r>
              <a:rPr lang="en-US" sz="2400">
                <a:solidFill>
                  <a:schemeClr val="accent4">
                    <a:lumMod val="10000"/>
                  </a:schemeClr>
                </a:solidFill>
              </a:rPr>
              <a:t>Life cycles split between water and land, although reproduction still in water!</a:t>
            </a:r>
          </a:p>
        </p:txBody>
      </p:sp>
      <p:pic>
        <p:nvPicPr>
          <p:cNvPr id="32772" name="Picture 5" descr="http://www.lastgreatplaces.org/berkshire/images/photo370.jpg"/>
          <p:cNvPicPr>
            <a:picLocks noChangeAspect="1" noChangeArrowheads="1"/>
          </p:cNvPicPr>
          <p:nvPr/>
        </p:nvPicPr>
        <p:blipFill>
          <a:blip r:embed="rId2"/>
          <a:srcRect/>
          <a:stretch>
            <a:fillRect/>
          </a:stretch>
        </p:blipFill>
        <p:spPr bwMode="auto">
          <a:xfrm>
            <a:off x="6019800" y="4343400"/>
            <a:ext cx="3124200" cy="2133600"/>
          </a:xfrm>
          <a:prstGeom prst="rect">
            <a:avLst/>
          </a:prstGeom>
          <a:noFill/>
          <a:ln w="9525">
            <a:noFill/>
            <a:miter lim="800000"/>
            <a:headEnd/>
            <a:tailEnd/>
          </a:ln>
        </p:spPr>
      </p:pic>
      <p:pic>
        <p:nvPicPr>
          <p:cNvPr id="32773" name="Picture 7" descr="http://wgbis.ces.iisc.ernet.in/biodiversity/amphibians/Salamanders.gif"/>
          <p:cNvPicPr>
            <a:picLocks noChangeAspect="1" noChangeArrowheads="1"/>
          </p:cNvPicPr>
          <p:nvPr/>
        </p:nvPicPr>
        <p:blipFill>
          <a:blip r:embed="rId3"/>
          <a:srcRect/>
          <a:stretch>
            <a:fillRect/>
          </a:stretch>
        </p:blipFill>
        <p:spPr bwMode="auto">
          <a:xfrm>
            <a:off x="5470525" y="1295400"/>
            <a:ext cx="3673475" cy="2487613"/>
          </a:xfrm>
          <a:prstGeom prst="rect">
            <a:avLst/>
          </a:prstGeom>
          <a:noFill/>
          <a:ln w="9525">
            <a:noFill/>
            <a:miter lim="800000"/>
            <a:headEnd/>
            <a:tailEnd/>
          </a:ln>
        </p:spPr>
      </p:pic>
      <p:sp>
        <p:nvSpPr>
          <p:cNvPr id="32774" name="Text Box 8"/>
          <p:cNvSpPr txBox="1">
            <a:spLocks noChangeArrowheads="1"/>
          </p:cNvSpPr>
          <p:nvPr/>
        </p:nvSpPr>
        <p:spPr bwMode="auto">
          <a:xfrm>
            <a:off x="8362950" y="6096000"/>
            <a:ext cx="781050" cy="366713"/>
          </a:xfrm>
          <a:prstGeom prst="rect">
            <a:avLst/>
          </a:prstGeom>
          <a:noFill/>
          <a:ln w="9525">
            <a:noFill/>
            <a:miter lim="800000"/>
            <a:headEnd/>
            <a:tailEnd/>
          </a:ln>
        </p:spPr>
        <p:txBody>
          <a:bodyPr wrap="none">
            <a:prstTxWarp prst="textNoShape">
              <a:avLst/>
            </a:prstTxWarp>
            <a:spAutoFit/>
          </a:bodyPr>
          <a:lstStyle/>
          <a:p>
            <a:r>
              <a:rPr lang="en-US"/>
              <a:t>newts</a:t>
            </a:r>
          </a:p>
        </p:txBody>
      </p:sp>
      <p:sp>
        <p:nvSpPr>
          <p:cNvPr id="32775" name="Text Box 9"/>
          <p:cNvSpPr txBox="1">
            <a:spLocks noChangeArrowheads="1"/>
          </p:cNvSpPr>
          <p:nvPr/>
        </p:nvSpPr>
        <p:spPr bwMode="auto">
          <a:xfrm>
            <a:off x="7651750" y="1371600"/>
            <a:ext cx="1492250" cy="366713"/>
          </a:xfrm>
          <a:prstGeom prst="rect">
            <a:avLst/>
          </a:prstGeom>
          <a:noFill/>
          <a:ln w="9525">
            <a:noFill/>
            <a:miter lim="800000"/>
            <a:headEnd/>
            <a:tailEnd/>
          </a:ln>
        </p:spPr>
        <p:txBody>
          <a:bodyPr wrap="none">
            <a:prstTxWarp prst="textNoShape">
              <a:avLst/>
            </a:prstTxWarp>
            <a:spAutoFit/>
          </a:bodyPr>
          <a:lstStyle/>
          <a:p>
            <a:r>
              <a:rPr lang="en-US"/>
              <a:t>salamanders</a:t>
            </a:r>
          </a:p>
        </p:txBody>
      </p:sp>
      <p:pic>
        <p:nvPicPr>
          <p:cNvPr id="32776" name="Picture 11" descr="http://www.exploratorium.edu/frogs/mainstory/images/redeye_lrg.jpg"/>
          <p:cNvPicPr>
            <a:picLocks noChangeAspect="1" noChangeArrowheads="1"/>
          </p:cNvPicPr>
          <p:nvPr/>
        </p:nvPicPr>
        <p:blipFill>
          <a:blip r:embed="rId4"/>
          <a:srcRect/>
          <a:stretch>
            <a:fillRect/>
          </a:stretch>
        </p:blipFill>
        <p:spPr bwMode="auto">
          <a:xfrm>
            <a:off x="3276600" y="4343400"/>
            <a:ext cx="2667000" cy="2105025"/>
          </a:xfrm>
          <a:prstGeom prst="rect">
            <a:avLst/>
          </a:prstGeom>
          <a:noFill/>
          <a:ln w="9525">
            <a:noFill/>
            <a:miter lim="800000"/>
            <a:headEnd/>
            <a:tailEnd/>
          </a:ln>
        </p:spPr>
      </p:pic>
      <p:sp>
        <p:nvSpPr>
          <p:cNvPr id="32777" name="Text Box 12"/>
          <p:cNvSpPr txBox="1">
            <a:spLocks noChangeArrowheads="1"/>
          </p:cNvSpPr>
          <p:nvPr/>
        </p:nvSpPr>
        <p:spPr bwMode="auto">
          <a:xfrm>
            <a:off x="5257800" y="4419600"/>
            <a:ext cx="692150" cy="366713"/>
          </a:xfrm>
          <a:prstGeom prst="rect">
            <a:avLst/>
          </a:prstGeom>
          <a:noFill/>
          <a:ln w="9525">
            <a:noFill/>
            <a:miter lim="800000"/>
            <a:headEnd/>
            <a:tailEnd/>
          </a:ln>
        </p:spPr>
        <p:txBody>
          <a:bodyPr wrap="none">
            <a:prstTxWarp prst="textNoShape">
              <a:avLst/>
            </a:prstTxWarp>
            <a:spAutoFit/>
          </a:bodyPr>
          <a:lstStyle/>
          <a:p>
            <a:r>
              <a:rPr lang="en-US"/>
              <a:t>frogs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685800" y="27122"/>
            <a:ext cx="7772400" cy="1143000"/>
          </a:xfrm>
        </p:spPr>
        <p:txBody>
          <a:bodyPr/>
          <a:lstStyle/>
          <a:p>
            <a:pPr eaLnBrk="1" hangingPunct="1">
              <a:defRPr/>
            </a:pPr>
            <a:r>
              <a:rPr lang="en-US" dirty="0">
                <a:solidFill>
                  <a:schemeClr val="accent4">
                    <a:lumMod val="10000"/>
                  </a:schemeClr>
                </a:solidFill>
              </a:rPr>
              <a:t>REPTILES- 300 </a:t>
            </a:r>
            <a:r>
              <a:rPr lang="en-US" dirty="0" err="1">
                <a:solidFill>
                  <a:schemeClr val="accent4">
                    <a:lumMod val="10000"/>
                  </a:schemeClr>
                </a:solidFill>
              </a:rPr>
              <a:t>mya</a:t>
            </a:r>
            <a:endParaRPr lang="en-US" dirty="0">
              <a:solidFill>
                <a:schemeClr val="accent4">
                  <a:lumMod val="10000"/>
                </a:schemeClr>
              </a:solidFill>
            </a:endParaRPr>
          </a:p>
        </p:txBody>
      </p:sp>
      <p:sp>
        <p:nvSpPr>
          <p:cNvPr id="33795" name="Rectangle 3"/>
          <p:cNvSpPr>
            <a:spLocks noGrp="1" noChangeArrowheads="1"/>
          </p:cNvSpPr>
          <p:nvPr>
            <p:ph type="body" idx="1"/>
          </p:nvPr>
        </p:nvSpPr>
        <p:spPr>
          <a:xfrm>
            <a:off x="152400" y="1371600"/>
            <a:ext cx="4038600" cy="5257800"/>
          </a:xfrm>
        </p:spPr>
        <p:txBody>
          <a:bodyPr/>
          <a:lstStyle/>
          <a:p>
            <a:pPr eaLnBrk="1" hangingPunct="1"/>
            <a:r>
              <a:rPr lang="en-US" sz="2000">
                <a:solidFill>
                  <a:srgbClr val="161616"/>
                </a:solidFill>
              </a:rPr>
              <a:t>Amniotic egg- allows for reproduction on land…how? Cost/benefit!!!!</a:t>
            </a:r>
          </a:p>
          <a:p>
            <a:pPr eaLnBrk="1" hangingPunct="1"/>
            <a:r>
              <a:rPr lang="en-US" sz="2000">
                <a:solidFill>
                  <a:srgbClr val="161616"/>
                </a:solidFill>
              </a:rPr>
              <a:t>Scales on skin, so where do they get the extra air?</a:t>
            </a:r>
          </a:p>
          <a:p>
            <a:pPr lvl="1" eaLnBrk="1" hangingPunct="1"/>
            <a:r>
              <a:rPr lang="en-US" sz="2000">
                <a:solidFill>
                  <a:srgbClr val="161616"/>
                </a:solidFill>
              </a:rPr>
              <a:t>Expanded rib cage = bigger lungs!=more 0xygen</a:t>
            </a:r>
          </a:p>
          <a:p>
            <a:pPr lvl="1" eaLnBrk="1" hangingPunct="1">
              <a:buFontTx/>
              <a:buNone/>
            </a:pPr>
            <a:endParaRPr lang="en-US" sz="2000">
              <a:solidFill>
                <a:srgbClr val="161616"/>
              </a:solidFill>
            </a:endParaRPr>
          </a:p>
          <a:p>
            <a:pPr lvl="1" eaLnBrk="1" hangingPunct="1">
              <a:buFontTx/>
              <a:buNone/>
            </a:pPr>
            <a:r>
              <a:rPr lang="en-US" sz="2000">
                <a:solidFill>
                  <a:srgbClr val="161616"/>
                </a:solidFill>
              </a:rPr>
              <a:t>BIRDS</a:t>
            </a:r>
          </a:p>
          <a:p>
            <a:pPr lvl="1" eaLnBrk="1" hangingPunct="1">
              <a:buFontTx/>
              <a:buNone/>
            </a:pPr>
            <a:r>
              <a:rPr lang="en-US" sz="2000">
                <a:solidFill>
                  <a:srgbClr val="161616"/>
                </a:solidFill>
              </a:rPr>
              <a:t>	- “weird reptiles”</a:t>
            </a:r>
          </a:p>
          <a:p>
            <a:pPr lvl="1" eaLnBrk="1" hangingPunct="1">
              <a:buFontTx/>
              <a:buNone/>
            </a:pPr>
            <a:r>
              <a:rPr lang="en-US" sz="2000">
                <a:solidFill>
                  <a:srgbClr val="161616"/>
                </a:solidFill>
              </a:rPr>
              <a:t>	- scales are now what?</a:t>
            </a:r>
          </a:p>
          <a:p>
            <a:pPr lvl="1" eaLnBrk="1" hangingPunct="1">
              <a:buFontTx/>
              <a:buNone/>
            </a:pPr>
            <a:r>
              <a:rPr lang="en-US" sz="2000">
                <a:solidFill>
                  <a:srgbClr val="161616"/>
                </a:solidFill>
              </a:rPr>
              <a:t>	- hollow bones </a:t>
            </a:r>
          </a:p>
          <a:p>
            <a:pPr lvl="1" eaLnBrk="1" hangingPunct="1">
              <a:buFontTx/>
              <a:buNone/>
            </a:pPr>
            <a:r>
              <a:rPr lang="en-US" sz="2000">
                <a:solidFill>
                  <a:srgbClr val="161616"/>
                </a:solidFill>
              </a:rPr>
              <a:t>	- adaptations for what?</a:t>
            </a:r>
          </a:p>
          <a:p>
            <a:pPr lvl="1" eaLnBrk="1" hangingPunct="1">
              <a:buFontTx/>
              <a:buNone/>
            </a:pPr>
            <a:endParaRPr lang="en-US" sz="2000">
              <a:solidFill>
                <a:srgbClr val="161616"/>
              </a:solidFill>
            </a:endParaRPr>
          </a:p>
        </p:txBody>
      </p:sp>
      <p:pic>
        <p:nvPicPr>
          <p:cNvPr id="33796" name="Picture 7" descr="http://geochange.er.usgs.gov/sw/impacts/biology/turtles/fig2_tn.jpeg"/>
          <p:cNvPicPr>
            <a:picLocks noChangeAspect="1" noChangeArrowheads="1"/>
          </p:cNvPicPr>
          <p:nvPr/>
        </p:nvPicPr>
        <p:blipFill>
          <a:blip r:embed="rId2"/>
          <a:srcRect/>
          <a:stretch>
            <a:fillRect/>
          </a:stretch>
        </p:blipFill>
        <p:spPr bwMode="auto">
          <a:xfrm>
            <a:off x="5600700" y="1295400"/>
            <a:ext cx="3543300" cy="2332038"/>
          </a:xfrm>
          <a:prstGeom prst="rect">
            <a:avLst/>
          </a:prstGeom>
          <a:noFill/>
          <a:ln w="9525">
            <a:noFill/>
            <a:miter lim="800000"/>
            <a:headEnd/>
            <a:tailEnd/>
          </a:ln>
        </p:spPr>
      </p:pic>
      <p:pic>
        <p:nvPicPr>
          <p:cNvPr id="33797" name="Picture 9" descr="http://www.humboldt.edu/~rap1/Herps/Lizards/009.jpg"/>
          <p:cNvPicPr>
            <a:picLocks noChangeAspect="1" noChangeArrowheads="1"/>
          </p:cNvPicPr>
          <p:nvPr/>
        </p:nvPicPr>
        <p:blipFill>
          <a:blip r:embed="rId3"/>
          <a:srcRect/>
          <a:stretch>
            <a:fillRect/>
          </a:stretch>
        </p:blipFill>
        <p:spPr bwMode="auto">
          <a:xfrm>
            <a:off x="4360863" y="3802063"/>
            <a:ext cx="4783137" cy="3055937"/>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685800" y="206375"/>
            <a:ext cx="7772400" cy="914400"/>
          </a:xfrm>
        </p:spPr>
        <p:txBody>
          <a:bodyPr/>
          <a:lstStyle/>
          <a:p>
            <a:pPr eaLnBrk="1" hangingPunct="1">
              <a:defRPr/>
            </a:pPr>
            <a:r>
              <a:rPr lang="en-US" dirty="0">
                <a:solidFill>
                  <a:schemeClr val="accent4">
                    <a:lumMod val="10000"/>
                  </a:schemeClr>
                </a:solidFill>
              </a:rPr>
              <a:t>MAMMALS- 200 </a:t>
            </a:r>
            <a:r>
              <a:rPr lang="en-US" dirty="0" err="1">
                <a:solidFill>
                  <a:schemeClr val="accent4">
                    <a:lumMod val="10000"/>
                  </a:schemeClr>
                </a:solidFill>
              </a:rPr>
              <a:t>mya</a:t>
            </a:r>
            <a:endParaRPr lang="en-US" dirty="0">
              <a:solidFill>
                <a:schemeClr val="accent4">
                  <a:lumMod val="10000"/>
                </a:schemeClr>
              </a:solidFill>
            </a:endParaRPr>
          </a:p>
        </p:txBody>
      </p:sp>
      <p:sp>
        <p:nvSpPr>
          <p:cNvPr id="34819" name="Rectangle 3"/>
          <p:cNvSpPr>
            <a:spLocks noGrp="1" noChangeArrowheads="1"/>
          </p:cNvSpPr>
          <p:nvPr>
            <p:ph type="body" idx="1"/>
          </p:nvPr>
        </p:nvSpPr>
        <p:spPr>
          <a:xfrm>
            <a:off x="0" y="1219200"/>
            <a:ext cx="4114800" cy="5181600"/>
          </a:xfrm>
        </p:spPr>
        <p:txBody>
          <a:bodyPr>
            <a:normAutofit lnSpcReduction="10000"/>
          </a:bodyPr>
          <a:lstStyle/>
          <a:p>
            <a:pPr eaLnBrk="1" hangingPunct="1"/>
            <a:r>
              <a:rPr lang="en-US" sz="2400">
                <a:solidFill>
                  <a:srgbClr val="161616"/>
                </a:solidFill>
              </a:rPr>
              <a:t>Around with dinosaurs, but never very big…why?</a:t>
            </a:r>
          </a:p>
          <a:p>
            <a:pPr eaLnBrk="1" hangingPunct="1"/>
            <a:r>
              <a:rPr lang="en-US" sz="2400">
                <a:solidFill>
                  <a:srgbClr val="161616"/>
                </a:solidFill>
              </a:rPr>
              <a:t>Key adaptations: hair, mammary glands, endothermy- advantages???</a:t>
            </a:r>
          </a:p>
          <a:p>
            <a:pPr eaLnBrk="1" hangingPunct="1"/>
            <a:r>
              <a:rPr lang="en-US" sz="2400">
                <a:solidFill>
                  <a:srgbClr val="161616"/>
                </a:solidFill>
              </a:rPr>
              <a:t>Monotremes- egg-laying mammals- platypus (evolutionary left-over)</a:t>
            </a:r>
          </a:p>
          <a:p>
            <a:pPr eaLnBrk="1" hangingPunct="1"/>
            <a:r>
              <a:rPr lang="en-US" sz="2400">
                <a:solidFill>
                  <a:srgbClr val="161616"/>
                </a:solidFill>
              </a:rPr>
              <a:t>Marsupials- pouch mammals</a:t>
            </a:r>
          </a:p>
          <a:p>
            <a:pPr eaLnBrk="1" hangingPunct="1"/>
            <a:r>
              <a:rPr lang="en-US" sz="2400">
                <a:solidFill>
                  <a:srgbClr val="161616"/>
                </a:solidFill>
              </a:rPr>
              <a:t>Placentals –US!</a:t>
            </a:r>
          </a:p>
        </p:txBody>
      </p:sp>
      <p:pic>
        <p:nvPicPr>
          <p:cNvPr id="34820" name="Picture 5" descr="http://www.kidzone.ws/animals/polar_bear_2.jpg"/>
          <p:cNvPicPr>
            <a:picLocks noChangeAspect="1" noChangeArrowheads="1"/>
          </p:cNvPicPr>
          <p:nvPr/>
        </p:nvPicPr>
        <p:blipFill>
          <a:blip r:embed="rId2"/>
          <a:srcRect/>
          <a:stretch>
            <a:fillRect/>
          </a:stretch>
        </p:blipFill>
        <p:spPr bwMode="auto">
          <a:xfrm>
            <a:off x="6115050" y="1447800"/>
            <a:ext cx="3028950" cy="2492375"/>
          </a:xfrm>
          <a:prstGeom prst="rect">
            <a:avLst/>
          </a:prstGeom>
          <a:noFill/>
          <a:ln w="9525">
            <a:noFill/>
            <a:miter lim="800000"/>
            <a:headEnd/>
            <a:tailEnd/>
          </a:ln>
        </p:spPr>
      </p:pic>
      <p:pic>
        <p:nvPicPr>
          <p:cNvPr id="34821" name="Picture 7" descr="http://images.google.com/images?q=tbn:qMC8P_kSUPkJ:eprentice.sdsu.edu/J03CR/mfalcon/mammals/seal.jpg">
            <a:hlinkClick r:id="rId3"/>
          </p:cNvPr>
          <p:cNvPicPr>
            <a:picLocks noChangeAspect="1" noChangeArrowheads="1"/>
          </p:cNvPicPr>
          <p:nvPr/>
        </p:nvPicPr>
        <p:blipFill>
          <a:blip r:embed="rId4"/>
          <a:srcRect/>
          <a:stretch>
            <a:fillRect/>
          </a:stretch>
        </p:blipFill>
        <p:spPr bwMode="auto">
          <a:xfrm>
            <a:off x="3962400" y="1447800"/>
            <a:ext cx="2000250" cy="1752600"/>
          </a:xfrm>
          <a:prstGeom prst="rect">
            <a:avLst/>
          </a:prstGeom>
          <a:noFill/>
          <a:ln w="9525">
            <a:noFill/>
            <a:miter lim="800000"/>
            <a:headEnd/>
            <a:tailEnd/>
          </a:ln>
        </p:spPr>
      </p:pic>
      <p:pic>
        <p:nvPicPr>
          <p:cNvPr id="34822" name="Picture 9" descr="http://www.museum.vic.gov.au/bioinformatics/mammals/clearm.jpg"/>
          <p:cNvPicPr>
            <a:picLocks noChangeAspect="1" noChangeArrowheads="1"/>
          </p:cNvPicPr>
          <p:nvPr/>
        </p:nvPicPr>
        <p:blipFill>
          <a:blip r:embed="rId5"/>
          <a:srcRect/>
          <a:stretch>
            <a:fillRect/>
          </a:stretch>
        </p:blipFill>
        <p:spPr bwMode="auto">
          <a:xfrm>
            <a:off x="5181600" y="4038600"/>
            <a:ext cx="3429000" cy="2579688"/>
          </a:xfrm>
          <a:prstGeom prst="rect">
            <a:avLst/>
          </a:prstGeom>
          <a:noFill/>
          <a:ln w="9525">
            <a:noFill/>
            <a:miter lim="800000"/>
            <a:headEnd/>
            <a:tailEnd/>
          </a:ln>
        </p:spPr>
      </p:pic>
      <p:sp>
        <p:nvSpPr>
          <p:cNvPr id="2" name="TextBox 1">
            <a:hlinkClick r:id="rId6"/>
            <a:extLst>
              <a:ext uri="{FF2B5EF4-FFF2-40B4-BE49-F238E27FC236}">
                <a16:creationId xmlns:a16="http://schemas.microsoft.com/office/drawing/2014/main" id="{8FE7C9B7-1E69-1545-425F-D47D213B709A}"/>
              </a:ext>
            </a:extLst>
          </p:cNvPr>
          <p:cNvSpPr txBox="1"/>
          <p:nvPr/>
        </p:nvSpPr>
        <p:spPr>
          <a:xfrm>
            <a:off x="3125183" y="6129893"/>
            <a:ext cx="1674433" cy="369332"/>
          </a:xfrm>
          <a:prstGeom prst="rect">
            <a:avLst/>
          </a:prstGeom>
          <a:noFill/>
        </p:spPr>
        <p:txBody>
          <a:bodyPr wrap="none" rtlCol="0">
            <a:spAutoFit/>
          </a:bodyPr>
          <a:lstStyle/>
          <a:p>
            <a:r>
              <a:rPr lang="en-US" dirty="0"/>
              <a:t>K-T Extinction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2"/>
          <p:cNvSpPr txBox="1">
            <a:spLocks noChangeArrowheads="1"/>
          </p:cNvSpPr>
          <p:nvPr/>
        </p:nvSpPr>
        <p:spPr bwMode="auto">
          <a:xfrm>
            <a:off x="304800" y="0"/>
            <a:ext cx="8385175" cy="461963"/>
          </a:xfrm>
          <a:prstGeom prst="rect">
            <a:avLst/>
          </a:prstGeom>
          <a:noFill/>
          <a:ln w="9525">
            <a:noFill/>
            <a:miter lim="800000"/>
            <a:headEnd/>
            <a:tailEnd/>
          </a:ln>
        </p:spPr>
        <p:txBody>
          <a:bodyPr wrap="none">
            <a:prstTxWarp prst="textNoShape">
              <a:avLst/>
            </a:prstTxWarp>
            <a:spAutoFit/>
          </a:bodyPr>
          <a:lstStyle/>
          <a:p>
            <a:r>
              <a:rPr lang="en-US" sz="2400">
                <a:latin typeface="Calibri" charset="0"/>
              </a:rPr>
              <a:t>Darwin’s Observations: adaptations in organisms of the Galapagos</a:t>
            </a:r>
          </a:p>
        </p:txBody>
      </p:sp>
      <p:pic>
        <p:nvPicPr>
          <p:cNvPr id="31747" name="Picture 3" descr="ph galapagos turtles"/>
          <p:cNvPicPr>
            <a:picLocks noChangeAspect="1" noChangeArrowheads="1"/>
          </p:cNvPicPr>
          <p:nvPr/>
        </p:nvPicPr>
        <p:blipFill>
          <a:blip r:embed="rId3"/>
          <a:srcRect l="1218" t="1923" r="6241" b="3847"/>
          <a:stretch>
            <a:fillRect/>
          </a:stretch>
        </p:blipFill>
        <p:spPr bwMode="auto">
          <a:xfrm>
            <a:off x="1066800" y="1092200"/>
            <a:ext cx="6934200" cy="4470400"/>
          </a:xfrm>
          <a:prstGeom prst="rect">
            <a:avLst/>
          </a:prstGeom>
          <a:noFill/>
          <a:ln w="9525">
            <a:noFill/>
            <a:miter lim="800000"/>
            <a:headEnd/>
            <a:tailEnd/>
          </a:ln>
        </p:spPr>
      </p:pic>
      <p:sp>
        <p:nvSpPr>
          <p:cNvPr id="31749" name="TextBox 5"/>
          <p:cNvSpPr txBox="1">
            <a:spLocks noChangeArrowheads="1"/>
          </p:cNvSpPr>
          <p:nvPr/>
        </p:nvSpPr>
        <p:spPr bwMode="auto">
          <a:xfrm>
            <a:off x="685800" y="630238"/>
            <a:ext cx="7689850" cy="461962"/>
          </a:xfrm>
          <a:prstGeom prst="rect">
            <a:avLst/>
          </a:prstGeom>
          <a:noFill/>
          <a:ln w="9525">
            <a:noFill/>
            <a:miter lim="800000"/>
            <a:headEnd/>
            <a:tailEnd/>
          </a:ln>
        </p:spPr>
        <p:txBody>
          <a:bodyPr wrap="none">
            <a:prstTxWarp prst="textNoShape">
              <a:avLst/>
            </a:prstTxWarp>
            <a:spAutoFit/>
          </a:bodyPr>
          <a:lstStyle/>
          <a:p>
            <a:r>
              <a:rPr lang="en-US" sz="2400">
                <a:latin typeface="Calibri" charset="0"/>
              </a:rPr>
              <a:t>ex: tortoises on different islands differed in predictable ways</a:t>
            </a:r>
          </a:p>
        </p:txBody>
      </p:sp>
      <p:sp>
        <p:nvSpPr>
          <p:cNvPr id="2" name="TextBox 1">
            <a:extLst>
              <a:ext uri="{FF2B5EF4-FFF2-40B4-BE49-F238E27FC236}">
                <a16:creationId xmlns:a16="http://schemas.microsoft.com/office/drawing/2014/main" id="{82AC6CC2-D6A0-5FF3-41B1-4A61540A30E8}"/>
              </a:ext>
            </a:extLst>
          </p:cNvPr>
          <p:cNvSpPr txBox="1"/>
          <p:nvPr/>
        </p:nvSpPr>
        <p:spPr>
          <a:xfrm>
            <a:off x="154307" y="5732392"/>
            <a:ext cx="8686160" cy="646331"/>
          </a:xfrm>
          <a:prstGeom prst="rect">
            <a:avLst/>
          </a:prstGeom>
          <a:noFill/>
        </p:spPr>
        <p:txBody>
          <a:bodyPr wrap="none" rtlCol="0">
            <a:spAutoFit/>
          </a:bodyPr>
          <a:lstStyle/>
          <a:p>
            <a:r>
              <a:rPr lang="en-US" dirty="0"/>
              <a:t>Environment: Isabela Island is lush with vegetation. Pinta and Hood Islands are</a:t>
            </a:r>
          </a:p>
          <a:p>
            <a:r>
              <a:rPr lang="en-US" dirty="0"/>
              <a:t>drier populated w a tall cactus. Adaptations?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Box 1"/>
          <p:cNvSpPr txBox="1">
            <a:spLocks noChangeArrowheads="1"/>
          </p:cNvSpPr>
          <p:nvPr/>
        </p:nvSpPr>
        <p:spPr bwMode="auto">
          <a:xfrm>
            <a:off x="304800" y="0"/>
            <a:ext cx="8605838" cy="461963"/>
          </a:xfrm>
          <a:prstGeom prst="rect">
            <a:avLst/>
          </a:prstGeom>
          <a:noFill/>
          <a:ln w="9525">
            <a:noFill/>
            <a:miter lim="800000"/>
            <a:headEnd/>
            <a:tailEnd/>
          </a:ln>
        </p:spPr>
        <p:txBody>
          <a:bodyPr wrap="none">
            <a:prstTxWarp prst="textNoShape">
              <a:avLst/>
            </a:prstTxWarp>
            <a:spAutoFit/>
          </a:bodyPr>
          <a:lstStyle/>
          <a:p>
            <a:r>
              <a:rPr lang="en-US" sz="2400">
                <a:latin typeface="Calibri" charset="0"/>
              </a:rPr>
              <a:t>Darwin’s Observations: the relationship of fossils to living organisms</a:t>
            </a:r>
          </a:p>
        </p:txBody>
      </p:sp>
      <p:sp>
        <p:nvSpPr>
          <p:cNvPr id="30723" name="TextBox 2"/>
          <p:cNvSpPr txBox="1">
            <a:spLocks noChangeArrowheads="1"/>
          </p:cNvSpPr>
          <p:nvPr/>
        </p:nvSpPr>
        <p:spPr bwMode="auto">
          <a:xfrm>
            <a:off x="304800" y="836613"/>
            <a:ext cx="8224838" cy="460375"/>
          </a:xfrm>
          <a:prstGeom prst="rect">
            <a:avLst/>
          </a:prstGeom>
          <a:noFill/>
          <a:ln w="9525">
            <a:noFill/>
            <a:miter lim="800000"/>
            <a:headEnd/>
            <a:tailEnd/>
          </a:ln>
        </p:spPr>
        <p:txBody>
          <a:bodyPr wrap="none">
            <a:prstTxWarp prst="textNoShape">
              <a:avLst/>
            </a:prstTxWarp>
            <a:spAutoFit/>
          </a:bodyPr>
          <a:lstStyle/>
          <a:p>
            <a:pPr>
              <a:buFont typeface="Arial" charset="0"/>
              <a:buChar char="•"/>
            </a:pPr>
            <a:r>
              <a:rPr lang="en-US" sz="2400">
                <a:latin typeface="Calibri" charset="0"/>
              </a:rPr>
              <a:t> some fossils resemble, but are not identical to, living organisms</a:t>
            </a:r>
          </a:p>
        </p:txBody>
      </p:sp>
      <p:pic>
        <p:nvPicPr>
          <p:cNvPr id="30724" name="Picture 3" descr="armadillo.jpg"/>
          <p:cNvPicPr>
            <a:picLocks noChangeAspect="1"/>
          </p:cNvPicPr>
          <p:nvPr/>
        </p:nvPicPr>
        <p:blipFill>
          <a:blip r:embed="rId2"/>
          <a:srcRect b="15208"/>
          <a:stretch>
            <a:fillRect/>
          </a:stretch>
        </p:blipFill>
        <p:spPr bwMode="auto">
          <a:xfrm>
            <a:off x="4876800" y="2514600"/>
            <a:ext cx="4267200" cy="2362200"/>
          </a:xfrm>
          <a:prstGeom prst="rect">
            <a:avLst/>
          </a:prstGeom>
          <a:noFill/>
          <a:ln w="9525">
            <a:noFill/>
            <a:miter lim="800000"/>
            <a:headEnd/>
            <a:tailEnd/>
          </a:ln>
        </p:spPr>
      </p:pic>
      <p:pic>
        <p:nvPicPr>
          <p:cNvPr id="30725" name="Picture 4" descr="Glyptodon.jpg"/>
          <p:cNvPicPr>
            <a:picLocks noChangeAspect="1"/>
          </p:cNvPicPr>
          <p:nvPr/>
        </p:nvPicPr>
        <p:blipFill>
          <a:blip r:embed="rId3"/>
          <a:srcRect/>
          <a:stretch>
            <a:fillRect/>
          </a:stretch>
        </p:blipFill>
        <p:spPr bwMode="auto">
          <a:xfrm>
            <a:off x="0" y="2514600"/>
            <a:ext cx="4883150" cy="2362200"/>
          </a:xfrm>
          <a:prstGeom prst="rect">
            <a:avLst/>
          </a:prstGeom>
          <a:noFill/>
          <a:ln w="9525">
            <a:noFill/>
            <a:miter lim="800000"/>
            <a:headEnd/>
            <a:tailEnd/>
          </a:ln>
        </p:spPr>
      </p:pic>
      <p:sp>
        <p:nvSpPr>
          <p:cNvPr id="30726" name="TextBox 5"/>
          <p:cNvSpPr txBox="1">
            <a:spLocks noChangeArrowheads="1"/>
          </p:cNvSpPr>
          <p:nvPr/>
        </p:nvSpPr>
        <p:spPr bwMode="auto">
          <a:xfrm>
            <a:off x="762000" y="2052638"/>
            <a:ext cx="7564438" cy="461962"/>
          </a:xfrm>
          <a:prstGeom prst="rect">
            <a:avLst/>
          </a:prstGeom>
          <a:noFill/>
          <a:ln w="9525">
            <a:noFill/>
            <a:miter lim="800000"/>
            <a:headEnd/>
            <a:tailEnd/>
          </a:ln>
        </p:spPr>
        <p:txBody>
          <a:bodyPr wrap="none">
            <a:prstTxWarp prst="textNoShape">
              <a:avLst/>
            </a:prstTxWarp>
            <a:spAutoFit/>
          </a:bodyPr>
          <a:lstStyle/>
          <a:p>
            <a:r>
              <a:rPr lang="en-US" sz="2400">
                <a:latin typeface="Calibri" charset="0"/>
              </a:rPr>
              <a:t>fossilized glyptodon                               modern day armadillo</a:t>
            </a:r>
          </a:p>
        </p:txBody>
      </p:sp>
      <p:sp>
        <p:nvSpPr>
          <p:cNvPr id="30727" name="TextBox 6"/>
          <p:cNvSpPr txBox="1">
            <a:spLocks noChangeArrowheads="1"/>
          </p:cNvSpPr>
          <p:nvPr/>
        </p:nvSpPr>
        <p:spPr bwMode="auto">
          <a:xfrm>
            <a:off x="2209800" y="4997450"/>
            <a:ext cx="4921250" cy="460375"/>
          </a:xfrm>
          <a:prstGeom prst="rect">
            <a:avLst/>
          </a:prstGeom>
          <a:noFill/>
          <a:ln w="9525">
            <a:noFill/>
            <a:miter lim="800000"/>
            <a:headEnd/>
            <a:tailEnd/>
          </a:ln>
        </p:spPr>
        <p:txBody>
          <a:bodyPr wrap="none">
            <a:prstTxWarp prst="textNoShape">
              <a:avLst/>
            </a:prstTxWarp>
            <a:spAutoFit/>
          </a:bodyPr>
          <a:lstStyle/>
          <a:p>
            <a:r>
              <a:rPr lang="en-US" sz="2400">
                <a:latin typeface="Calibri" charset="0"/>
              </a:rPr>
              <a:t>Observed by Darwin in South America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Box 2"/>
          <p:cNvSpPr txBox="1">
            <a:spLocks noChangeArrowheads="1"/>
          </p:cNvSpPr>
          <p:nvPr/>
        </p:nvSpPr>
        <p:spPr bwMode="auto">
          <a:xfrm>
            <a:off x="0" y="498475"/>
            <a:ext cx="4114800" cy="5940088"/>
          </a:xfrm>
          <a:prstGeom prst="rect">
            <a:avLst/>
          </a:prstGeom>
          <a:noFill/>
          <a:ln w="9525">
            <a:noFill/>
            <a:miter lim="800000"/>
            <a:headEnd/>
            <a:tailEnd/>
          </a:ln>
        </p:spPr>
        <p:txBody>
          <a:bodyPr>
            <a:prstTxWarp prst="textNoShape">
              <a:avLst/>
            </a:prstTxWarp>
            <a:spAutoFit/>
          </a:bodyPr>
          <a:lstStyle/>
          <a:p>
            <a:r>
              <a:rPr lang="en-US" sz="2000" dirty="0">
                <a:latin typeface="Calibri" charset="0"/>
              </a:rPr>
              <a:t>Jean-Baptiste Lamarck (</a:t>
            </a:r>
            <a:r>
              <a:rPr lang="en-US" sz="2000" dirty="0"/>
              <a:t>1744-1829)</a:t>
            </a:r>
            <a:endParaRPr lang="en-US" sz="2000" dirty="0">
              <a:latin typeface="Calibri" charset="0"/>
            </a:endParaRPr>
          </a:p>
          <a:p>
            <a:endParaRPr lang="en-US" sz="2000" dirty="0">
              <a:latin typeface="Calibri" charset="0"/>
            </a:endParaRPr>
          </a:p>
          <a:p>
            <a:endParaRPr lang="en-US" sz="2000" dirty="0">
              <a:latin typeface="Calibri" charset="0"/>
            </a:endParaRPr>
          </a:p>
          <a:p>
            <a:endParaRPr lang="en-US" sz="2000" dirty="0">
              <a:latin typeface="Calibri" charset="0"/>
            </a:endParaRPr>
          </a:p>
          <a:p>
            <a:endParaRPr lang="en-US" sz="2000" dirty="0">
              <a:latin typeface="Calibri" charset="0"/>
            </a:endParaRPr>
          </a:p>
          <a:p>
            <a:endParaRPr lang="en-US" sz="2000" dirty="0">
              <a:latin typeface="Calibri" charset="0"/>
            </a:endParaRPr>
          </a:p>
          <a:p>
            <a:endParaRPr lang="en-US" sz="2000" dirty="0">
              <a:latin typeface="Calibri" charset="0"/>
            </a:endParaRPr>
          </a:p>
          <a:p>
            <a:endParaRPr lang="en-US" sz="2000" dirty="0">
              <a:latin typeface="Calibri" charset="0"/>
            </a:endParaRPr>
          </a:p>
          <a:p>
            <a:endParaRPr lang="en-US" sz="2000" dirty="0">
              <a:latin typeface="Calibri" charset="0"/>
            </a:endParaRPr>
          </a:p>
          <a:p>
            <a:endParaRPr lang="en-US" sz="2000" dirty="0">
              <a:latin typeface="Calibri" charset="0"/>
            </a:endParaRPr>
          </a:p>
          <a:p>
            <a:endParaRPr lang="en-US" sz="2000" dirty="0">
              <a:latin typeface="Calibri" charset="0"/>
            </a:endParaRPr>
          </a:p>
          <a:p>
            <a:endParaRPr lang="en-US" sz="2000" dirty="0">
              <a:latin typeface="Calibri" charset="0"/>
            </a:endParaRPr>
          </a:p>
          <a:p>
            <a:endParaRPr lang="en-US" sz="2000" dirty="0">
              <a:latin typeface="Calibri" charset="0"/>
            </a:endParaRPr>
          </a:p>
          <a:p>
            <a:endParaRPr lang="en-US" sz="2000" dirty="0">
              <a:latin typeface="Calibri" charset="0"/>
            </a:endParaRPr>
          </a:p>
          <a:p>
            <a:pPr>
              <a:buFont typeface="Arial" charset="0"/>
              <a:buChar char="•"/>
            </a:pPr>
            <a:r>
              <a:rPr lang="en-US" sz="2000" dirty="0">
                <a:latin typeface="Calibri" charset="0"/>
              </a:rPr>
              <a:t> organisms on Earth have changed over time and that they are suited to particular environments</a:t>
            </a:r>
          </a:p>
          <a:p>
            <a:endParaRPr lang="en-US" sz="2000" dirty="0">
              <a:latin typeface="Calibri" charset="0"/>
            </a:endParaRPr>
          </a:p>
          <a:p>
            <a:pPr>
              <a:buFont typeface="Arial" charset="0"/>
              <a:buChar char="•"/>
            </a:pPr>
            <a:r>
              <a:rPr lang="en-US" sz="2000" dirty="0">
                <a:latin typeface="Calibri" charset="0"/>
              </a:rPr>
              <a:t> use &amp; disuse</a:t>
            </a:r>
          </a:p>
        </p:txBody>
      </p:sp>
      <p:pic>
        <p:nvPicPr>
          <p:cNvPr id="27651" name="Picture 3" descr="giraffe.jpg"/>
          <p:cNvPicPr>
            <a:picLocks noChangeAspect="1"/>
          </p:cNvPicPr>
          <p:nvPr/>
        </p:nvPicPr>
        <p:blipFill>
          <a:blip r:embed="rId2"/>
          <a:srcRect/>
          <a:stretch>
            <a:fillRect/>
          </a:stretch>
        </p:blipFill>
        <p:spPr bwMode="auto">
          <a:xfrm>
            <a:off x="5029200" y="0"/>
            <a:ext cx="3352800" cy="6843713"/>
          </a:xfrm>
          <a:prstGeom prst="rect">
            <a:avLst/>
          </a:prstGeom>
          <a:noFill/>
          <a:ln w="9525">
            <a:noFill/>
            <a:miter lim="800000"/>
            <a:headEnd/>
            <a:tailEnd/>
          </a:ln>
        </p:spPr>
      </p:pic>
      <p:sp>
        <p:nvSpPr>
          <p:cNvPr id="27652" name="TextBox 4"/>
          <p:cNvSpPr txBox="1">
            <a:spLocks noChangeArrowheads="1"/>
          </p:cNvSpPr>
          <p:nvPr/>
        </p:nvSpPr>
        <p:spPr bwMode="auto">
          <a:xfrm>
            <a:off x="76200" y="0"/>
            <a:ext cx="2933700" cy="461963"/>
          </a:xfrm>
          <a:prstGeom prst="rect">
            <a:avLst/>
          </a:prstGeom>
          <a:noFill/>
          <a:ln w="9525">
            <a:noFill/>
            <a:miter lim="800000"/>
            <a:headEnd/>
            <a:tailEnd/>
          </a:ln>
        </p:spPr>
        <p:txBody>
          <a:bodyPr wrap="none">
            <a:prstTxWarp prst="textNoShape">
              <a:avLst/>
            </a:prstTxWarp>
            <a:spAutoFit/>
          </a:bodyPr>
          <a:lstStyle/>
          <a:p>
            <a:r>
              <a:rPr lang="en-US" sz="2400"/>
              <a:t>Darwin’s Influences:</a:t>
            </a:r>
          </a:p>
        </p:txBody>
      </p:sp>
      <p:pic>
        <p:nvPicPr>
          <p:cNvPr id="5" name="Picture 4"/>
          <p:cNvPicPr>
            <a:picLocks noChangeAspect="1"/>
          </p:cNvPicPr>
          <p:nvPr/>
        </p:nvPicPr>
        <p:blipFill>
          <a:blip r:embed="rId3"/>
          <a:stretch>
            <a:fillRect/>
          </a:stretch>
        </p:blipFill>
        <p:spPr>
          <a:xfrm>
            <a:off x="540423" y="1391009"/>
            <a:ext cx="3163990" cy="331311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TextBox 3"/>
          <p:cNvSpPr txBox="1">
            <a:spLocks noChangeArrowheads="1"/>
          </p:cNvSpPr>
          <p:nvPr/>
        </p:nvSpPr>
        <p:spPr bwMode="auto">
          <a:xfrm>
            <a:off x="152400" y="76200"/>
            <a:ext cx="2933700" cy="461963"/>
          </a:xfrm>
          <a:prstGeom prst="rect">
            <a:avLst/>
          </a:prstGeom>
          <a:noFill/>
          <a:ln w="9525">
            <a:noFill/>
            <a:miter lim="800000"/>
            <a:headEnd/>
            <a:tailEnd/>
          </a:ln>
        </p:spPr>
        <p:txBody>
          <a:bodyPr wrap="none">
            <a:prstTxWarp prst="textNoShape">
              <a:avLst/>
            </a:prstTxWarp>
            <a:spAutoFit/>
          </a:bodyPr>
          <a:lstStyle/>
          <a:p>
            <a:r>
              <a:rPr lang="en-US" sz="2400"/>
              <a:t>Darwin’s Influences:</a:t>
            </a:r>
          </a:p>
        </p:txBody>
      </p:sp>
      <p:pic>
        <p:nvPicPr>
          <p:cNvPr id="5" name="Picture 4"/>
          <p:cNvPicPr>
            <a:picLocks noChangeAspect="1"/>
          </p:cNvPicPr>
          <p:nvPr/>
        </p:nvPicPr>
        <p:blipFill>
          <a:blip r:embed="rId2"/>
          <a:stretch>
            <a:fillRect/>
          </a:stretch>
        </p:blipFill>
        <p:spPr>
          <a:xfrm>
            <a:off x="5180086" y="307181"/>
            <a:ext cx="3042398" cy="2988284"/>
          </a:xfrm>
          <a:prstGeom prst="rect">
            <a:avLst/>
          </a:prstGeom>
        </p:spPr>
      </p:pic>
      <p:sp>
        <p:nvSpPr>
          <p:cNvPr id="6" name="TextBox 5"/>
          <p:cNvSpPr txBox="1"/>
          <p:nvPr/>
        </p:nvSpPr>
        <p:spPr>
          <a:xfrm>
            <a:off x="4964665" y="3314674"/>
            <a:ext cx="3473239" cy="646331"/>
          </a:xfrm>
          <a:prstGeom prst="rect">
            <a:avLst/>
          </a:prstGeom>
          <a:noFill/>
        </p:spPr>
        <p:txBody>
          <a:bodyPr wrap="none" rtlCol="0">
            <a:spAutoFit/>
          </a:bodyPr>
          <a:lstStyle/>
          <a:p>
            <a:r>
              <a:rPr lang="en-US" b="1" dirty="0"/>
              <a:t>Thomas Malthus: exponential</a:t>
            </a:r>
          </a:p>
          <a:p>
            <a:r>
              <a:rPr lang="en-US" b="1" dirty="0"/>
              <a:t>population growth</a:t>
            </a:r>
          </a:p>
        </p:txBody>
      </p:sp>
      <p:pic>
        <p:nvPicPr>
          <p:cNvPr id="7" name="Picture 6"/>
          <p:cNvPicPr>
            <a:picLocks noChangeAspect="1"/>
          </p:cNvPicPr>
          <p:nvPr/>
        </p:nvPicPr>
        <p:blipFill>
          <a:blip r:embed="rId3"/>
          <a:stretch>
            <a:fillRect/>
          </a:stretch>
        </p:blipFill>
        <p:spPr>
          <a:xfrm>
            <a:off x="417513" y="706307"/>
            <a:ext cx="2157159" cy="2782029"/>
          </a:xfrm>
          <a:prstGeom prst="rect">
            <a:avLst/>
          </a:prstGeom>
        </p:spPr>
      </p:pic>
      <p:sp>
        <p:nvSpPr>
          <p:cNvPr id="9" name="TextBox 8"/>
          <p:cNvSpPr txBox="1"/>
          <p:nvPr/>
        </p:nvSpPr>
        <p:spPr>
          <a:xfrm>
            <a:off x="113086" y="3488336"/>
            <a:ext cx="3787027" cy="646331"/>
          </a:xfrm>
          <a:prstGeom prst="rect">
            <a:avLst/>
          </a:prstGeom>
          <a:noFill/>
        </p:spPr>
        <p:txBody>
          <a:bodyPr wrap="none" rtlCol="0">
            <a:spAutoFit/>
          </a:bodyPr>
          <a:lstStyle/>
          <a:p>
            <a:r>
              <a:rPr lang="en-US" b="1" dirty="0"/>
              <a:t>Charles Lyell: Earth is really old</a:t>
            </a:r>
          </a:p>
          <a:p>
            <a:endParaRPr lang="en-US" b="1" dirty="0"/>
          </a:p>
        </p:txBody>
      </p:sp>
      <p:pic>
        <p:nvPicPr>
          <p:cNvPr id="10" name="Picture 9"/>
          <p:cNvPicPr>
            <a:picLocks noChangeAspect="1"/>
          </p:cNvPicPr>
          <p:nvPr/>
        </p:nvPicPr>
        <p:blipFill>
          <a:blip r:embed="rId4"/>
          <a:stretch>
            <a:fillRect/>
          </a:stretch>
        </p:blipFill>
        <p:spPr>
          <a:xfrm>
            <a:off x="4841397" y="4073827"/>
            <a:ext cx="2110973" cy="2670067"/>
          </a:xfrm>
          <a:prstGeom prst="rect">
            <a:avLst/>
          </a:prstGeom>
        </p:spPr>
      </p:pic>
      <p:sp>
        <p:nvSpPr>
          <p:cNvPr id="11" name="TextBox 10"/>
          <p:cNvSpPr txBox="1"/>
          <p:nvPr/>
        </p:nvSpPr>
        <p:spPr>
          <a:xfrm>
            <a:off x="7044057" y="5272876"/>
            <a:ext cx="1857816" cy="646331"/>
          </a:xfrm>
          <a:prstGeom prst="rect">
            <a:avLst/>
          </a:prstGeom>
          <a:noFill/>
        </p:spPr>
        <p:txBody>
          <a:bodyPr wrap="none" rtlCol="0">
            <a:spAutoFit/>
          </a:bodyPr>
          <a:lstStyle/>
          <a:p>
            <a:r>
              <a:rPr lang="en-US" b="1" dirty="0"/>
              <a:t>Alfred Wallace:</a:t>
            </a:r>
          </a:p>
          <a:p>
            <a:r>
              <a:rPr lang="en-US" b="1" dirty="0"/>
              <a:t>similar idea</a:t>
            </a:r>
          </a:p>
        </p:txBody>
      </p:sp>
      <p:pic>
        <p:nvPicPr>
          <p:cNvPr id="4098" name="Picture 2" descr="Image result for cuvier paleontologist">
            <a:extLst>
              <a:ext uri="{FF2B5EF4-FFF2-40B4-BE49-F238E27FC236}">
                <a16:creationId xmlns:a16="http://schemas.microsoft.com/office/drawing/2014/main" id="{F41BE003-15B6-4750-B996-0D005D1EF9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030" y="4076309"/>
            <a:ext cx="1879600" cy="2362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2230617-653C-EB96-FB19-3E7A431FFC80}"/>
              </a:ext>
            </a:extLst>
          </p:cNvPr>
          <p:cNvSpPr txBox="1"/>
          <p:nvPr/>
        </p:nvSpPr>
        <p:spPr>
          <a:xfrm>
            <a:off x="2262009" y="4247489"/>
            <a:ext cx="2009268" cy="923330"/>
          </a:xfrm>
          <a:prstGeom prst="rect">
            <a:avLst/>
          </a:prstGeom>
          <a:noFill/>
        </p:spPr>
        <p:txBody>
          <a:bodyPr wrap="none" rtlCol="0">
            <a:spAutoFit/>
          </a:bodyPr>
          <a:lstStyle/>
          <a:p>
            <a:r>
              <a:rPr lang="en-US" b="1" dirty="0"/>
              <a:t>Georges Cuvier:</a:t>
            </a:r>
          </a:p>
          <a:p>
            <a:r>
              <a:rPr lang="en-US" b="1" dirty="0"/>
              <a:t>Paleontology</a:t>
            </a:r>
          </a:p>
          <a:p>
            <a:endParaRPr lang="en-US" b="1"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Breeze">
      <a:majorFont>
        <a:latin typeface="News Gothic MT"/>
        <a:ea typeface=""/>
        <a:cs typeface=""/>
        <a:font script="Jpan" typeface="ＭＳ Ｐゴシック"/>
      </a:majorFont>
      <a:minorFont>
        <a:latin typeface="News Gothic MT"/>
        <a:ea typeface=""/>
        <a:cs typeface=""/>
        <a:font script="Jpan" typeface="ＭＳ Ｐゴシック"/>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Breeze.thmx</Template>
  <TotalTime>509</TotalTime>
  <Words>1772</Words>
  <Application>Microsoft Macintosh PowerPoint</Application>
  <PresentationFormat>On-screen Show (4:3)</PresentationFormat>
  <Paragraphs>329</Paragraphs>
  <Slides>52</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Arial</vt:lpstr>
      <vt:lpstr>Calibri</vt:lpstr>
      <vt:lpstr>Helvetica Neue Medium</vt:lpstr>
      <vt:lpstr>News Gothic MT</vt:lpstr>
      <vt:lpstr>Times New Roman</vt:lpstr>
      <vt:lpstr>Wingdings 2</vt:lpstr>
      <vt:lpstr>Breeze</vt:lpstr>
      <vt:lpstr>PowerPoint Presentation</vt:lpstr>
      <vt:lpstr>Extra Photo 13.03x2</vt:lpstr>
      <vt:lpstr>Extra Photo 13.03x7</vt:lpstr>
      <vt:lpstr>Figure 13.4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Figure 13.2c</vt:lpstr>
      <vt:lpstr>PowerPoint Presentation</vt:lpstr>
      <vt:lpstr>PowerPoint Presentation</vt:lpstr>
      <vt:lpstr> EVOLUTION : THE EVIDENCE AND ITS CONCEPTS</vt:lpstr>
      <vt:lpstr>PowerPoint Presentation</vt:lpstr>
      <vt:lpstr>Paleontology</vt:lpstr>
      <vt:lpstr>Geologic Succession And Fossils</vt:lpstr>
      <vt:lpstr>Figure 22.4  Strata of sedimentary rock at the Grand Canyon</vt:lpstr>
      <vt:lpstr>PowerPoint Presentation</vt:lpstr>
      <vt:lpstr>PowerPoint Presentation</vt:lpstr>
      <vt:lpstr>Homologous Structures</vt:lpstr>
      <vt:lpstr>In thinking of homologous structures, consider:</vt:lpstr>
      <vt:lpstr>Vestigial Structures</vt:lpstr>
      <vt:lpstr>PowerPoint Presentation</vt:lpstr>
      <vt:lpstr>Convergent Evolution</vt:lpstr>
      <vt:lpstr>PowerPoint Presentation</vt:lpstr>
      <vt:lpstr>Analogous Structures</vt:lpstr>
      <vt:lpstr>PowerPoint Presentation</vt:lpstr>
      <vt:lpstr>Embryology</vt:lpstr>
      <vt:lpstr>Figure 13.12</vt:lpstr>
      <vt:lpstr>Molecular Record</vt:lpstr>
      <vt:lpstr>Hemoglobin</vt:lpstr>
      <vt:lpstr>Using Molecular Data to Support Evolutionary Divergence</vt:lpstr>
      <vt:lpstr>PowerPoint Presentation</vt:lpstr>
      <vt:lpstr>Direct Observations of Evolutionary Change</vt:lpstr>
      <vt:lpstr>Figure 22.13a</vt:lpstr>
      <vt:lpstr>Figure 22.13b</vt:lpstr>
      <vt:lpstr>Figure 22.UN03</vt:lpstr>
      <vt:lpstr>Gene Variation</vt:lpstr>
      <vt:lpstr>Pace of Evolution</vt:lpstr>
      <vt:lpstr>Pace of Evolution</vt:lpstr>
      <vt:lpstr>CAMBRIAN EXPLOSION AND BURGESS SHALE</vt:lpstr>
      <vt:lpstr>CEPHALOCHORDATES- 530mya</vt:lpstr>
      <vt:lpstr>AGNATHANS- 500mya</vt:lpstr>
      <vt:lpstr>GNATHOSTOMES- 430 mya</vt:lpstr>
      <vt:lpstr>GNATHOSTOMES (cont.)</vt:lpstr>
      <vt:lpstr>CROSSOPTERYGIANS- 400mya</vt:lpstr>
      <vt:lpstr>AMPHIBIANS – 360 mya</vt:lpstr>
      <vt:lpstr>REPTILES- 300 mya</vt:lpstr>
      <vt:lpstr>MAMMALS- 200 mya</vt:lpstr>
    </vt:vector>
  </TitlesOfParts>
  <Company>Pacific Ridge School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Heather Ryan</dc:creator>
  <cp:lastModifiedBy>Heather Ryan</cp:lastModifiedBy>
  <cp:revision>30</cp:revision>
  <cp:lastPrinted>2011-09-19T04:51:46Z</cp:lastPrinted>
  <dcterms:created xsi:type="dcterms:W3CDTF">2011-09-19T04:46:44Z</dcterms:created>
  <dcterms:modified xsi:type="dcterms:W3CDTF">2023-02-08T15:13:11Z</dcterms:modified>
</cp:coreProperties>
</file>